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43"/>
  </p:notesMasterIdLst>
  <p:handoutMasterIdLst>
    <p:handoutMasterId r:id="rId44"/>
  </p:handoutMasterIdLst>
  <p:sldIdLst>
    <p:sldId id="481" r:id="rId2"/>
    <p:sldId id="504" r:id="rId3"/>
    <p:sldId id="500" r:id="rId4"/>
    <p:sldId id="505" r:id="rId5"/>
    <p:sldId id="506" r:id="rId6"/>
    <p:sldId id="524" r:id="rId7"/>
    <p:sldId id="503" r:id="rId8"/>
    <p:sldId id="516" r:id="rId9"/>
    <p:sldId id="541" r:id="rId10"/>
    <p:sldId id="526" r:id="rId11"/>
    <p:sldId id="511" r:id="rId12"/>
    <p:sldId id="512" r:id="rId13"/>
    <p:sldId id="542" r:id="rId14"/>
    <p:sldId id="543" r:id="rId15"/>
    <p:sldId id="525" r:id="rId16"/>
    <p:sldId id="535" r:id="rId17"/>
    <p:sldId id="491" r:id="rId18"/>
    <p:sldId id="493" r:id="rId19"/>
    <p:sldId id="494" r:id="rId20"/>
    <p:sldId id="563" r:id="rId21"/>
    <p:sldId id="450" r:id="rId22"/>
    <p:sldId id="477" r:id="rId23"/>
    <p:sldId id="478" r:id="rId24"/>
    <p:sldId id="551" r:id="rId25"/>
    <p:sldId id="552" r:id="rId26"/>
    <p:sldId id="553" r:id="rId27"/>
    <p:sldId id="554" r:id="rId28"/>
    <p:sldId id="557" r:id="rId29"/>
    <p:sldId id="555" r:id="rId30"/>
    <p:sldId id="545" r:id="rId31"/>
    <p:sldId id="479" r:id="rId32"/>
    <p:sldId id="548" r:id="rId33"/>
    <p:sldId id="564" r:id="rId34"/>
    <p:sldId id="560" r:id="rId35"/>
    <p:sldId id="565" r:id="rId36"/>
    <p:sldId id="433" r:id="rId37"/>
    <p:sldId id="558" r:id="rId38"/>
    <p:sldId id="550" r:id="rId39"/>
    <p:sldId id="556" r:id="rId40"/>
    <p:sldId id="562" r:id="rId41"/>
    <p:sldId id="561" r:id="rId42"/>
  </p:sldIdLst>
  <p:sldSz cx="9144000" cy="6858000" type="screen4x3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Duffield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B51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31" autoAdjust="0"/>
    <p:restoredTop sz="94719" autoAdjust="0"/>
  </p:normalViewPr>
  <p:slideViewPr>
    <p:cSldViewPr snapToObjects="1">
      <p:cViewPr varScale="1">
        <p:scale>
          <a:sx n="70" d="100"/>
          <a:sy n="70" d="100"/>
        </p:scale>
        <p:origin x="-7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1778"/>
    </p:cViewPr>
  </p:sorterViewPr>
  <p:notesViewPr>
    <p:cSldViewPr snapToObjects="1">
      <p:cViewPr varScale="1">
        <p:scale>
          <a:sx n="89" d="100"/>
          <a:sy n="89" d="100"/>
        </p:scale>
        <p:origin x="-3846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36B52-3DE5-41F1-AC01-C76E8C605460}" type="datetimeFigureOut">
              <a:rPr lang="en-GB" smtClean="0"/>
              <a:pPr/>
              <a:t>23/08/2014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795AF-2A84-456E-B286-1A6330072F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8442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3F5F2-559C-4B88-9DE7-D680174A91C5}" type="datetimeFigureOut">
              <a:rPr lang="en-US" smtClean="0"/>
              <a:pPr/>
              <a:t>23/8/2014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EE533-A7E8-456B-9F51-F912DCA21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693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093CD-75F0-4B33-96C0-03EAA624947C}" type="slidenum">
              <a:rPr lang="en-US"/>
              <a:pPr/>
              <a:t>11</a:t>
            </a:fld>
            <a:endParaRPr lang="en-US"/>
          </a:p>
        </p:txBody>
      </p:sp>
      <p:sp>
        <p:nvSpPr>
          <p:cNvPr id="57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96D63-67F0-464C-9F1C-B7C013735CFE}" type="slidenum">
              <a:rPr lang="en-US"/>
              <a:pPr/>
              <a:t>12</a:t>
            </a:fld>
            <a:endParaRPr lang="en-US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EE533-A7E8-456B-9F51-F912DCA21B2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2925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EE533-A7E8-456B-9F51-F912DCA21B2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585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298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448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448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1527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 Slid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 bwMode="gray">
          <a:xfrm>
            <a:off x="401637" y="1143000"/>
            <a:ext cx="5694363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21"/>
          <p:cNvSpPr>
            <a:spLocks noGrp="1"/>
          </p:cNvSpPr>
          <p:nvPr>
            <p:ph type="body" sz="quarter" idx="10"/>
          </p:nvPr>
        </p:nvSpPr>
        <p:spPr bwMode="gray">
          <a:xfrm>
            <a:off x="401638" y="2209800"/>
            <a:ext cx="5638800" cy="381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24970" y="6449357"/>
            <a:ext cx="4890029" cy="923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6700" indent="-266700">
              <a:defRPr/>
            </a:lvl1pPr>
            <a:lvl2pPr marL="539750" indent="-273050">
              <a:defRPr sz="2000"/>
            </a:lvl2pPr>
            <a:lvl3pPr marL="806450" indent="-266700">
              <a:buFont typeface="Calibri" panose="020F0502020204030204" pitchFamily="34" charset="0"/>
              <a:buChar char="□"/>
              <a:defRPr sz="2000"/>
            </a:lvl3pPr>
            <a:lvl4pPr marL="1163638" indent="-265113">
              <a:tabLst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6194" name="Picture 2" descr="http://americancollegecricket.com/wp-content/uploads/2010/09/TexasAM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3" y="6278716"/>
            <a:ext cx="667512" cy="5696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196" name="Picture 4" descr="http://www.interscholarship.com/wp-content/uploads/2012/02/warwick-university-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721" y="6278714"/>
            <a:ext cx="676656" cy="6089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6422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678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36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104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842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554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397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958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5F5F5F"/>
                </a:solidFill>
                <a:cs typeface="Geneva" charset="0"/>
              </a:defRPr>
            </a:lvl1pPr>
          </a:lstStyle>
          <a:p>
            <a:fld id="{0A92EAF5-5BF4-4DCD-8DFC-DAB76E327E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4876800" y="98425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  <a:cs typeface="Genev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endParaRPr lang="en-US" sz="2000" smtClean="0">
              <a:solidFill>
                <a:schemeClr val="bg1"/>
              </a:solidFill>
            </a:endParaRPr>
          </a:p>
        </p:txBody>
      </p:sp>
      <p:sp>
        <p:nvSpPr>
          <p:cNvPr id="1033" name="Rectangle 7"/>
          <p:cNvSpPr>
            <a:spLocks noChangeArrowheads="1"/>
          </p:cNvSpPr>
          <p:nvPr/>
        </p:nvSpPr>
        <p:spPr bwMode="auto">
          <a:xfrm>
            <a:off x="5498391" y="125413"/>
            <a:ext cx="32249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 dirty="0" smtClean="0">
                <a:latin typeface="Arial Black" panose="020B0A04020102020204" pitchFamily="34" charset="0"/>
              </a:rPr>
              <a:t>Sampling for Big Data</a:t>
            </a:r>
          </a:p>
          <a:p>
            <a:pPr algn="r"/>
            <a:endParaRPr lang="en-US" sz="2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rial Black" panose="020B0A04020102020204" pitchFamily="34" charset="0"/>
          <a:ea typeface="Arial Black" panose="020B0A04020102020204" pitchFamily="34" charset="0"/>
          <a:cs typeface="Arial Black" panose="020B0A040201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ヒラギノ角ゴ Pro W3" charset="0"/>
          <a:cs typeface="Genev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Calibri" panose="020F0502020204030204" pitchFamily="34" charset="0"/>
        <a:buChar char="◊"/>
        <a:defRPr sz="22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5F5F5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hyperlink" Target="mailto:Nick.Duffield@gmail.com" TargetMode="External"/><Relationship Id="rId4" Type="http://schemas.openxmlformats.org/officeDocument/2006/relationships/hyperlink" Target="mailto:G.Cormode@warwick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gif"/><Relationship Id="rId4" Type="http://schemas.openxmlformats.org/officeDocument/2006/relationships/image" Target="../media/image19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hyperlink" Target="mailto:Nick.Duffield@gmail.com" TargetMode="External"/><Relationship Id="rId4" Type="http://schemas.openxmlformats.org/officeDocument/2006/relationships/hyperlink" Target="mailto:G.Cormode@warwick.ac.u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Picture 4" descr="I:\Latex\Seminar\Sigcomm00\Figs\domain.gif"/>
          <p:cNvPicPr>
            <a:picLocks noChangeAspect="1" noChangeArrowheads="1"/>
          </p:cNvPicPr>
          <p:nvPr/>
        </p:nvPicPr>
        <p:blipFill>
          <a:blip r:embed="rId3" cstate="print">
            <a:alphaModFix/>
          </a:blip>
          <a:srcRect/>
          <a:stretch>
            <a:fillRect/>
          </a:stretch>
        </p:blipFill>
        <p:spPr bwMode="auto">
          <a:xfrm>
            <a:off x="-21063" y="5144324"/>
            <a:ext cx="2864237" cy="1609535"/>
          </a:xfrm>
          <a:prstGeom prst="rect">
            <a:avLst/>
          </a:prstGeom>
          <a:noFill/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Graham Cormode, University of Warwick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hlinkClick r:id="rId4"/>
              </a:rPr>
              <a:t>G.Cormode@warwick.ac.uk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Nick Duffield, Texas A&amp;M University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hlinkClick r:id="rId5"/>
              </a:rPr>
              <a:t>Nick.Duffield@gmail.com</a:t>
            </a:r>
            <a:endParaRPr lang="en-US" dirty="0" smtClean="0">
              <a:latin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Sampling for Big Data</a:t>
            </a:r>
            <a:endParaRPr lang="en-GB" sz="7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3352800" y="5595839"/>
            <a:ext cx="5257800" cy="960438"/>
            <a:chOff x="432" y="864"/>
            <a:chExt cx="4992" cy="912"/>
          </a:xfrm>
        </p:grpSpPr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432" y="1056"/>
              <a:ext cx="3580" cy="528"/>
              <a:chOff x="432" y="960"/>
              <a:chExt cx="3580" cy="528"/>
            </a:xfrm>
          </p:grpSpPr>
          <p:sp>
            <p:nvSpPr>
              <p:cNvPr id="15" name="Oval 72"/>
              <p:cNvSpPr>
                <a:spLocks noChangeArrowheads="1"/>
              </p:cNvSpPr>
              <p:nvPr/>
            </p:nvSpPr>
            <p:spPr bwMode="auto">
              <a:xfrm>
                <a:off x="43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Oval 73"/>
              <p:cNvSpPr>
                <a:spLocks noChangeArrowheads="1"/>
              </p:cNvSpPr>
              <p:nvPr/>
            </p:nvSpPr>
            <p:spPr bwMode="auto">
              <a:xfrm>
                <a:off x="56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Oval 74"/>
              <p:cNvSpPr>
                <a:spLocks noChangeArrowheads="1"/>
              </p:cNvSpPr>
              <p:nvPr/>
            </p:nvSpPr>
            <p:spPr bwMode="auto">
              <a:xfrm>
                <a:off x="70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Oval 75"/>
              <p:cNvSpPr>
                <a:spLocks noChangeArrowheads="1"/>
              </p:cNvSpPr>
              <p:nvPr/>
            </p:nvSpPr>
            <p:spPr bwMode="auto">
              <a:xfrm>
                <a:off x="83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Oval 76"/>
              <p:cNvSpPr>
                <a:spLocks noChangeArrowheads="1"/>
              </p:cNvSpPr>
              <p:nvPr/>
            </p:nvSpPr>
            <p:spPr bwMode="auto">
              <a:xfrm>
                <a:off x="96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Oval 77"/>
              <p:cNvSpPr>
                <a:spLocks noChangeArrowheads="1"/>
              </p:cNvSpPr>
              <p:nvPr/>
            </p:nvSpPr>
            <p:spPr bwMode="auto">
              <a:xfrm>
                <a:off x="110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Oval 78"/>
              <p:cNvSpPr>
                <a:spLocks noChangeArrowheads="1"/>
              </p:cNvSpPr>
              <p:nvPr/>
            </p:nvSpPr>
            <p:spPr bwMode="auto">
              <a:xfrm>
                <a:off x="123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Oval 79"/>
              <p:cNvSpPr>
                <a:spLocks noChangeArrowheads="1"/>
              </p:cNvSpPr>
              <p:nvPr/>
            </p:nvSpPr>
            <p:spPr bwMode="auto">
              <a:xfrm>
                <a:off x="137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Oval 80"/>
              <p:cNvSpPr>
                <a:spLocks noChangeArrowheads="1"/>
              </p:cNvSpPr>
              <p:nvPr/>
            </p:nvSpPr>
            <p:spPr bwMode="auto">
              <a:xfrm>
                <a:off x="150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Oval 81"/>
              <p:cNvSpPr>
                <a:spLocks noChangeArrowheads="1"/>
              </p:cNvSpPr>
              <p:nvPr/>
            </p:nvSpPr>
            <p:spPr bwMode="auto">
              <a:xfrm>
                <a:off x="163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Oval 82"/>
              <p:cNvSpPr>
                <a:spLocks noChangeArrowheads="1"/>
              </p:cNvSpPr>
              <p:nvPr/>
            </p:nvSpPr>
            <p:spPr bwMode="auto">
              <a:xfrm>
                <a:off x="177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Oval 83"/>
              <p:cNvSpPr>
                <a:spLocks noChangeArrowheads="1"/>
              </p:cNvSpPr>
              <p:nvPr/>
            </p:nvSpPr>
            <p:spPr bwMode="auto">
              <a:xfrm>
                <a:off x="190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84"/>
              <p:cNvSpPr>
                <a:spLocks noChangeArrowheads="1"/>
              </p:cNvSpPr>
              <p:nvPr/>
            </p:nvSpPr>
            <p:spPr bwMode="auto">
              <a:xfrm>
                <a:off x="204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Oval 85"/>
              <p:cNvSpPr>
                <a:spLocks noChangeArrowheads="1"/>
              </p:cNvSpPr>
              <p:nvPr/>
            </p:nvSpPr>
            <p:spPr bwMode="auto">
              <a:xfrm>
                <a:off x="217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86"/>
              <p:cNvSpPr>
                <a:spLocks noChangeArrowheads="1"/>
              </p:cNvSpPr>
              <p:nvPr/>
            </p:nvSpPr>
            <p:spPr bwMode="auto">
              <a:xfrm>
                <a:off x="230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Oval 87"/>
              <p:cNvSpPr>
                <a:spLocks noChangeArrowheads="1"/>
              </p:cNvSpPr>
              <p:nvPr/>
            </p:nvSpPr>
            <p:spPr bwMode="auto">
              <a:xfrm>
                <a:off x="244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Oval 88"/>
              <p:cNvSpPr>
                <a:spLocks noChangeArrowheads="1"/>
              </p:cNvSpPr>
              <p:nvPr/>
            </p:nvSpPr>
            <p:spPr bwMode="auto">
              <a:xfrm>
                <a:off x="257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Oval 89"/>
              <p:cNvSpPr>
                <a:spLocks noChangeArrowheads="1"/>
              </p:cNvSpPr>
              <p:nvPr/>
            </p:nvSpPr>
            <p:spPr bwMode="auto">
              <a:xfrm>
                <a:off x="271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Oval 90"/>
              <p:cNvSpPr>
                <a:spLocks noChangeArrowheads="1"/>
              </p:cNvSpPr>
              <p:nvPr/>
            </p:nvSpPr>
            <p:spPr bwMode="auto">
              <a:xfrm>
                <a:off x="284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Oval 91"/>
              <p:cNvSpPr>
                <a:spLocks noChangeArrowheads="1"/>
              </p:cNvSpPr>
              <p:nvPr/>
            </p:nvSpPr>
            <p:spPr bwMode="auto">
              <a:xfrm>
                <a:off x="297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Oval 92"/>
              <p:cNvSpPr>
                <a:spLocks noChangeArrowheads="1"/>
              </p:cNvSpPr>
              <p:nvPr/>
            </p:nvSpPr>
            <p:spPr bwMode="auto">
              <a:xfrm>
                <a:off x="311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Oval 93"/>
              <p:cNvSpPr>
                <a:spLocks noChangeArrowheads="1"/>
              </p:cNvSpPr>
              <p:nvPr/>
            </p:nvSpPr>
            <p:spPr bwMode="auto">
              <a:xfrm>
                <a:off x="324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Oval 94"/>
              <p:cNvSpPr>
                <a:spLocks noChangeArrowheads="1"/>
              </p:cNvSpPr>
              <p:nvPr/>
            </p:nvSpPr>
            <p:spPr bwMode="auto">
              <a:xfrm>
                <a:off x="338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Oval 95"/>
              <p:cNvSpPr>
                <a:spLocks noChangeArrowheads="1"/>
              </p:cNvSpPr>
              <p:nvPr/>
            </p:nvSpPr>
            <p:spPr bwMode="auto">
              <a:xfrm>
                <a:off x="351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Oval 96"/>
              <p:cNvSpPr>
                <a:spLocks noChangeArrowheads="1"/>
              </p:cNvSpPr>
              <p:nvPr/>
            </p:nvSpPr>
            <p:spPr bwMode="auto">
              <a:xfrm>
                <a:off x="364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Oval 97"/>
              <p:cNvSpPr>
                <a:spLocks noChangeArrowheads="1"/>
              </p:cNvSpPr>
              <p:nvPr/>
            </p:nvSpPr>
            <p:spPr bwMode="auto">
              <a:xfrm>
                <a:off x="378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Oval 98"/>
              <p:cNvSpPr>
                <a:spLocks noChangeArrowheads="1"/>
              </p:cNvSpPr>
              <p:nvPr/>
            </p:nvSpPr>
            <p:spPr bwMode="auto">
              <a:xfrm>
                <a:off x="391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Oval 99"/>
              <p:cNvSpPr>
                <a:spLocks noChangeArrowheads="1"/>
              </p:cNvSpPr>
              <p:nvPr/>
            </p:nvSpPr>
            <p:spPr bwMode="auto">
              <a:xfrm>
                <a:off x="43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Oval 100"/>
              <p:cNvSpPr>
                <a:spLocks noChangeArrowheads="1"/>
              </p:cNvSpPr>
              <p:nvPr/>
            </p:nvSpPr>
            <p:spPr bwMode="auto">
              <a:xfrm>
                <a:off x="56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101"/>
              <p:cNvSpPr>
                <a:spLocks noChangeArrowheads="1"/>
              </p:cNvSpPr>
              <p:nvPr/>
            </p:nvSpPr>
            <p:spPr bwMode="auto">
              <a:xfrm>
                <a:off x="70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Oval 102"/>
              <p:cNvSpPr>
                <a:spLocks noChangeArrowheads="1"/>
              </p:cNvSpPr>
              <p:nvPr/>
            </p:nvSpPr>
            <p:spPr bwMode="auto">
              <a:xfrm>
                <a:off x="83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103"/>
              <p:cNvSpPr>
                <a:spLocks noChangeArrowheads="1"/>
              </p:cNvSpPr>
              <p:nvPr/>
            </p:nvSpPr>
            <p:spPr bwMode="auto">
              <a:xfrm>
                <a:off x="96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Oval 104"/>
              <p:cNvSpPr>
                <a:spLocks noChangeArrowheads="1"/>
              </p:cNvSpPr>
              <p:nvPr/>
            </p:nvSpPr>
            <p:spPr bwMode="auto">
              <a:xfrm>
                <a:off x="110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Oval 105"/>
              <p:cNvSpPr>
                <a:spLocks noChangeArrowheads="1"/>
              </p:cNvSpPr>
              <p:nvPr/>
            </p:nvSpPr>
            <p:spPr bwMode="auto">
              <a:xfrm>
                <a:off x="123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Oval 106"/>
              <p:cNvSpPr>
                <a:spLocks noChangeArrowheads="1"/>
              </p:cNvSpPr>
              <p:nvPr/>
            </p:nvSpPr>
            <p:spPr bwMode="auto">
              <a:xfrm>
                <a:off x="137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Oval 107"/>
              <p:cNvSpPr>
                <a:spLocks noChangeArrowheads="1"/>
              </p:cNvSpPr>
              <p:nvPr/>
            </p:nvSpPr>
            <p:spPr bwMode="auto">
              <a:xfrm>
                <a:off x="150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Oval 108"/>
              <p:cNvSpPr>
                <a:spLocks noChangeArrowheads="1"/>
              </p:cNvSpPr>
              <p:nvPr/>
            </p:nvSpPr>
            <p:spPr bwMode="auto">
              <a:xfrm>
                <a:off x="163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Oval 109"/>
              <p:cNvSpPr>
                <a:spLocks noChangeArrowheads="1"/>
              </p:cNvSpPr>
              <p:nvPr/>
            </p:nvSpPr>
            <p:spPr bwMode="auto">
              <a:xfrm>
                <a:off x="177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Oval 110"/>
              <p:cNvSpPr>
                <a:spLocks noChangeArrowheads="1"/>
              </p:cNvSpPr>
              <p:nvPr/>
            </p:nvSpPr>
            <p:spPr bwMode="auto">
              <a:xfrm>
                <a:off x="190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Oval 111"/>
              <p:cNvSpPr>
                <a:spLocks noChangeArrowheads="1"/>
              </p:cNvSpPr>
              <p:nvPr/>
            </p:nvSpPr>
            <p:spPr bwMode="auto">
              <a:xfrm>
                <a:off x="204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Oval 112"/>
              <p:cNvSpPr>
                <a:spLocks noChangeArrowheads="1"/>
              </p:cNvSpPr>
              <p:nvPr/>
            </p:nvSpPr>
            <p:spPr bwMode="auto">
              <a:xfrm>
                <a:off x="217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Oval 113"/>
              <p:cNvSpPr>
                <a:spLocks noChangeArrowheads="1"/>
              </p:cNvSpPr>
              <p:nvPr/>
            </p:nvSpPr>
            <p:spPr bwMode="auto">
              <a:xfrm>
                <a:off x="230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114"/>
              <p:cNvSpPr>
                <a:spLocks noChangeArrowheads="1"/>
              </p:cNvSpPr>
              <p:nvPr/>
            </p:nvSpPr>
            <p:spPr bwMode="auto">
              <a:xfrm>
                <a:off x="244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115"/>
              <p:cNvSpPr>
                <a:spLocks noChangeArrowheads="1"/>
              </p:cNvSpPr>
              <p:nvPr/>
            </p:nvSpPr>
            <p:spPr bwMode="auto">
              <a:xfrm>
                <a:off x="257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Oval 116"/>
              <p:cNvSpPr>
                <a:spLocks noChangeArrowheads="1"/>
              </p:cNvSpPr>
              <p:nvPr/>
            </p:nvSpPr>
            <p:spPr bwMode="auto">
              <a:xfrm>
                <a:off x="271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Oval 117"/>
              <p:cNvSpPr>
                <a:spLocks noChangeArrowheads="1"/>
              </p:cNvSpPr>
              <p:nvPr/>
            </p:nvSpPr>
            <p:spPr bwMode="auto">
              <a:xfrm>
                <a:off x="432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Oval 118"/>
              <p:cNvSpPr>
                <a:spLocks noChangeArrowheads="1"/>
              </p:cNvSpPr>
              <p:nvPr/>
            </p:nvSpPr>
            <p:spPr bwMode="auto">
              <a:xfrm>
                <a:off x="566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Oval 119"/>
              <p:cNvSpPr>
                <a:spLocks noChangeArrowheads="1"/>
              </p:cNvSpPr>
              <p:nvPr/>
            </p:nvSpPr>
            <p:spPr bwMode="auto">
              <a:xfrm>
                <a:off x="700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Oval 120"/>
              <p:cNvSpPr>
                <a:spLocks noChangeArrowheads="1"/>
              </p:cNvSpPr>
              <p:nvPr/>
            </p:nvSpPr>
            <p:spPr bwMode="auto">
              <a:xfrm>
                <a:off x="834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Oval 121"/>
              <p:cNvSpPr>
                <a:spLocks noChangeArrowheads="1"/>
              </p:cNvSpPr>
              <p:nvPr/>
            </p:nvSpPr>
            <p:spPr bwMode="auto">
              <a:xfrm>
                <a:off x="968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Oval 122"/>
              <p:cNvSpPr>
                <a:spLocks noChangeArrowheads="1"/>
              </p:cNvSpPr>
              <p:nvPr/>
            </p:nvSpPr>
            <p:spPr bwMode="auto">
              <a:xfrm>
                <a:off x="1102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Oval 123"/>
              <p:cNvSpPr>
                <a:spLocks noChangeArrowheads="1"/>
              </p:cNvSpPr>
              <p:nvPr/>
            </p:nvSpPr>
            <p:spPr bwMode="auto">
              <a:xfrm>
                <a:off x="1236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Oval 124"/>
              <p:cNvSpPr>
                <a:spLocks noChangeArrowheads="1"/>
              </p:cNvSpPr>
              <p:nvPr/>
            </p:nvSpPr>
            <p:spPr bwMode="auto">
              <a:xfrm>
                <a:off x="1370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Oval 125"/>
              <p:cNvSpPr>
                <a:spLocks noChangeArrowheads="1"/>
              </p:cNvSpPr>
              <p:nvPr/>
            </p:nvSpPr>
            <p:spPr bwMode="auto">
              <a:xfrm>
                <a:off x="43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Oval 126"/>
              <p:cNvSpPr>
                <a:spLocks noChangeArrowheads="1"/>
              </p:cNvSpPr>
              <p:nvPr/>
            </p:nvSpPr>
            <p:spPr bwMode="auto">
              <a:xfrm>
                <a:off x="56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Oval 127"/>
              <p:cNvSpPr>
                <a:spLocks noChangeArrowheads="1"/>
              </p:cNvSpPr>
              <p:nvPr/>
            </p:nvSpPr>
            <p:spPr bwMode="auto">
              <a:xfrm>
                <a:off x="70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Oval 128"/>
              <p:cNvSpPr>
                <a:spLocks noChangeArrowheads="1"/>
              </p:cNvSpPr>
              <p:nvPr/>
            </p:nvSpPr>
            <p:spPr bwMode="auto">
              <a:xfrm>
                <a:off x="83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Oval 129"/>
              <p:cNvSpPr>
                <a:spLocks noChangeArrowheads="1"/>
              </p:cNvSpPr>
              <p:nvPr/>
            </p:nvSpPr>
            <p:spPr bwMode="auto">
              <a:xfrm>
                <a:off x="96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Oval 130"/>
              <p:cNvSpPr>
                <a:spLocks noChangeArrowheads="1"/>
              </p:cNvSpPr>
              <p:nvPr/>
            </p:nvSpPr>
            <p:spPr bwMode="auto">
              <a:xfrm>
                <a:off x="110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Oval 131"/>
              <p:cNvSpPr>
                <a:spLocks noChangeArrowheads="1"/>
              </p:cNvSpPr>
              <p:nvPr/>
            </p:nvSpPr>
            <p:spPr bwMode="auto">
              <a:xfrm>
                <a:off x="123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Oval 132"/>
              <p:cNvSpPr>
                <a:spLocks noChangeArrowheads="1"/>
              </p:cNvSpPr>
              <p:nvPr/>
            </p:nvSpPr>
            <p:spPr bwMode="auto">
              <a:xfrm>
                <a:off x="137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Oval 133"/>
              <p:cNvSpPr>
                <a:spLocks noChangeArrowheads="1"/>
              </p:cNvSpPr>
              <p:nvPr/>
            </p:nvSpPr>
            <p:spPr bwMode="auto">
              <a:xfrm>
                <a:off x="150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Oval 134"/>
              <p:cNvSpPr>
                <a:spLocks noChangeArrowheads="1"/>
              </p:cNvSpPr>
              <p:nvPr/>
            </p:nvSpPr>
            <p:spPr bwMode="auto">
              <a:xfrm>
                <a:off x="163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Oval 135"/>
              <p:cNvSpPr>
                <a:spLocks noChangeArrowheads="1"/>
              </p:cNvSpPr>
              <p:nvPr/>
            </p:nvSpPr>
            <p:spPr bwMode="auto">
              <a:xfrm>
                <a:off x="177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Oval 136"/>
              <p:cNvSpPr>
                <a:spLocks noChangeArrowheads="1"/>
              </p:cNvSpPr>
              <p:nvPr/>
            </p:nvSpPr>
            <p:spPr bwMode="auto">
              <a:xfrm>
                <a:off x="190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Oval 137"/>
              <p:cNvSpPr>
                <a:spLocks noChangeArrowheads="1"/>
              </p:cNvSpPr>
              <p:nvPr/>
            </p:nvSpPr>
            <p:spPr bwMode="auto">
              <a:xfrm>
                <a:off x="204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138"/>
              <p:cNvSpPr>
                <a:spLocks noChangeArrowheads="1"/>
              </p:cNvSpPr>
              <p:nvPr/>
            </p:nvSpPr>
            <p:spPr bwMode="auto">
              <a:xfrm>
                <a:off x="217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Oval 139"/>
              <p:cNvSpPr>
                <a:spLocks noChangeArrowheads="1"/>
              </p:cNvSpPr>
              <p:nvPr/>
            </p:nvSpPr>
            <p:spPr bwMode="auto">
              <a:xfrm>
                <a:off x="230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140"/>
              <p:cNvSpPr>
                <a:spLocks noChangeArrowheads="1"/>
              </p:cNvSpPr>
              <p:nvPr/>
            </p:nvSpPr>
            <p:spPr bwMode="auto">
              <a:xfrm>
                <a:off x="244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Oval 141"/>
              <p:cNvSpPr>
                <a:spLocks noChangeArrowheads="1"/>
              </p:cNvSpPr>
              <p:nvPr/>
            </p:nvSpPr>
            <p:spPr bwMode="auto">
              <a:xfrm>
                <a:off x="257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Oval 142"/>
            <p:cNvSpPr>
              <a:spLocks noChangeArrowheads="1"/>
            </p:cNvSpPr>
            <p:nvPr/>
          </p:nvSpPr>
          <p:spPr bwMode="auto">
            <a:xfrm>
              <a:off x="475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43"/>
            <p:cNvSpPr>
              <a:spLocks noChangeArrowheads="1"/>
            </p:cNvSpPr>
            <p:nvPr/>
          </p:nvSpPr>
          <p:spPr bwMode="auto">
            <a:xfrm>
              <a:off x="499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44"/>
            <p:cNvSpPr>
              <a:spLocks noChangeArrowheads="1"/>
            </p:cNvSpPr>
            <p:nvPr/>
          </p:nvSpPr>
          <p:spPr bwMode="auto">
            <a:xfrm>
              <a:off x="523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45"/>
            <p:cNvSpPr>
              <a:spLocks noChangeArrowheads="1"/>
            </p:cNvSpPr>
            <p:nvPr/>
          </p:nvSpPr>
          <p:spPr bwMode="auto">
            <a:xfrm>
              <a:off x="4752" y="1104"/>
              <a:ext cx="192" cy="19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46"/>
            <p:cNvSpPr>
              <a:spLocks noChangeArrowheads="1"/>
            </p:cNvSpPr>
            <p:nvPr/>
          </p:nvSpPr>
          <p:spPr bwMode="auto">
            <a:xfrm>
              <a:off x="4752" y="1344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7"/>
            <p:cNvSpPr>
              <a:spLocks noChangeArrowheads="1"/>
            </p:cNvSpPr>
            <p:nvPr/>
          </p:nvSpPr>
          <p:spPr bwMode="auto">
            <a:xfrm>
              <a:off x="4752" y="1584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48"/>
            <p:cNvSpPr>
              <a:spLocks noChangeArrowheads="1"/>
            </p:cNvSpPr>
            <p:nvPr/>
          </p:nvSpPr>
          <p:spPr bwMode="auto">
            <a:xfrm>
              <a:off x="4992" y="1584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49"/>
            <p:cNvSpPr>
              <a:spLocks noChangeArrowheads="1"/>
            </p:cNvSpPr>
            <p:nvPr/>
          </p:nvSpPr>
          <p:spPr bwMode="auto">
            <a:xfrm>
              <a:off x="4992" y="1104"/>
              <a:ext cx="192" cy="19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50"/>
            <p:cNvSpPr>
              <a:spLocks noChangeArrowheads="1"/>
            </p:cNvSpPr>
            <p:nvPr/>
          </p:nvSpPr>
          <p:spPr bwMode="auto">
            <a:xfrm>
              <a:off x="3792" y="1200"/>
              <a:ext cx="768" cy="288"/>
            </a:xfrm>
            <a:prstGeom prst="rightArrow">
              <a:avLst>
                <a:gd name="adj1" fmla="val 50000"/>
                <a:gd name="adj2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5" name="Straight Connector 84"/>
          <p:cNvCxnSpPr/>
          <p:nvPr/>
        </p:nvCxnSpPr>
        <p:spPr>
          <a:xfrm rot="5400000">
            <a:off x="7857086" y="2371655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8271295" y="2361714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8707304" y="236171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7857086" y="2823974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8271295" y="2814033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707304" y="281403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83245" y="258787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109889" y="303273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8497455" y="303273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492609" y="258787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056600" y="214301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492609" y="214301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8439320" y="209330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8885018" y="2083363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8032378" y="2088334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8446587" y="254065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8892285" y="253071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8039646" y="253568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8449011" y="298799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8894709" y="297805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8042069" y="298302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Connector 105"/>
          <p:cNvCxnSpPr>
            <a:stCxn id="99" idx="5"/>
            <a:endCxn id="100" idx="1"/>
          </p:cNvCxnSpPr>
          <p:nvPr/>
        </p:nvCxnSpPr>
        <p:spPr>
          <a:xfrm>
            <a:off x="8115080" y="2173186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543134" y="2173186"/>
            <a:ext cx="363341" cy="3720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0" idx="5"/>
            <a:endCxn id="104" idx="1"/>
          </p:cNvCxnSpPr>
          <p:nvPr/>
        </p:nvCxnSpPr>
        <p:spPr>
          <a:xfrm>
            <a:off x="8529289" y="2625504"/>
            <a:ext cx="379609" cy="3671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5" idx="7"/>
            <a:endCxn id="100" idx="3"/>
          </p:cNvCxnSpPr>
          <p:nvPr/>
        </p:nvCxnSpPr>
        <p:spPr>
          <a:xfrm flipV="1">
            <a:off x="8124771" y="2625504"/>
            <a:ext cx="336006" cy="37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7854662" y="3418750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8268871" y="340880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8704880" y="340880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>
            <a:off x="7854662" y="387106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8268871" y="3861128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>
            <a:off x="8704880" y="3861128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080821" y="3634969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107465" y="4079833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8495031" y="4079833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8490185" y="3634969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8054176" y="3190105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8490185" y="3190105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8436896" y="314039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8882594" y="313045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8029954" y="3135429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8444163" y="358774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889861" y="357780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8037222" y="358277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8446587" y="403509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892285" y="4025153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8039645" y="403012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Connector 130"/>
          <p:cNvCxnSpPr>
            <a:stCxn id="124" idx="5"/>
            <a:endCxn id="125" idx="1"/>
          </p:cNvCxnSpPr>
          <p:nvPr/>
        </p:nvCxnSpPr>
        <p:spPr>
          <a:xfrm>
            <a:off x="8112656" y="3220281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endCxn id="126" idx="1"/>
          </p:cNvCxnSpPr>
          <p:nvPr/>
        </p:nvCxnSpPr>
        <p:spPr>
          <a:xfrm>
            <a:off x="8540710" y="3220281"/>
            <a:ext cx="363341" cy="37208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25" idx="5"/>
            <a:endCxn id="129" idx="1"/>
          </p:cNvCxnSpPr>
          <p:nvPr/>
        </p:nvCxnSpPr>
        <p:spPr>
          <a:xfrm>
            <a:off x="8526865" y="3672599"/>
            <a:ext cx="379609" cy="367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30" idx="7"/>
            <a:endCxn id="125" idx="3"/>
          </p:cNvCxnSpPr>
          <p:nvPr/>
        </p:nvCxnSpPr>
        <p:spPr>
          <a:xfrm flipV="1">
            <a:off x="8122347" y="3672599"/>
            <a:ext cx="336006" cy="3720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5400000">
            <a:off x="7852238" y="4465845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266447" y="445590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8702456" y="445590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5400000">
            <a:off x="7852238" y="491816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>
            <a:off x="8266447" y="490822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5400000">
            <a:off x="8702456" y="490822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8078397" y="468206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8105041" y="512692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8492607" y="512692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8487761" y="4682064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8051752" y="423720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8487761" y="423720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8434472" y="418749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8880170" y="4177553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8027530" y="418252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8441739" y="463484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8887437" y="462490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8034798" y="462987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8444163" y="508218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8889861" y="507224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/>
          <p:cNvSpPr/>
          <p:nvPr/>
        </p:nvSpPr>
        <p:spPr>
          <a:xfrm>
            <a:off x="8037221" y="507721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>
            <a:stCxn id="149" idx="5"/>
            <a:endCxn id="150" idx="1"/>
          </p:cNvCxnSpPr>
          <p:nvPr/>
        </p:nvCxnSpPr>
        <p:spPr>
          <a:xfrm>
            <a:off x="8110232" y="4267376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endCxn id="151" idx="1"/>
          </p:cNvCxnSpPr>
          <p:nvPr/>
        </p:nvCxnSpPr>
        <p:spPr>
          <a:xfrm>
            <a:off x="8538286" y="4267376"/>
            <a:ext cx="363341" cy="3720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0" idx="5"/>
            <a:endCxn id="154" idx="1"/>
          </p:cNvCxnSpPr>
          <p:nvPr/>
        </p:nvCxnSpPr>
        <p:spPr>
          <a:xfrm>
            <a:off x="8524441" y="4719694"/>
            <a:ext cx="379609" cy="3671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55" idx="7"/>
            <a:endCxn id="150" idx="3"/>
          </p:cNvCxnSpPr>
          <p:nvPr/>
        </p:nvCxnSpPr>
        <p:spPr>
          <a:xfrm flipV="1">
            <a:off x="8119923" y="4719694"/>
            <a:ext cx="336006" cy="37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2344545" y="317834"/>
            <a:ext cx="730546" cy="368914"/>
            <a:chOff x="5050992" y="1614308"/>
            <a:chExt cx="1787957" cy="902890"/>
          </a:xfrm>
        </p:grpSpPr>
        <p:cxnSp>
          <p:nvCxnSpPr>
            <p:cNvPr id="161" name="Straight Arrow Connector 160"/>
            <p:cNvCxnSpPr/>
            <p:nvPr/>
          </p:nvCxnSpPr>
          <p:spPr bwMode="auto">
            <a:xfrm flipV="1">
              <a:off x="5050992" y="2187246"/>
              <a:ext cx="599310" cy="94721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2" name="Straight Arrow Connector 161"/>
            <p:cNvCxnSpPr/>
            <p:nvPr/>
          </p:nvCxnSpPr>
          <p:spPr bwMode="auto">
            <a:xfrm rot="5400000" flipH="1" flipV="1">
              <a:off x="5627251" y="1959122"/>
              <a:ext cx="240588" cy="199884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3" name="Straight Arrow Connector 162"/>
            <p:cNvCxnSpPr/>
            <p:nvPr/>
          </p:nvCxnSpPr>
          <p:spPr bwMode="auto">
            <a:xfrm>
              <a:off x="5639238" y="2184690"/>
              <a:ext cx="437714" cy="267999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4" name="Straight Arrow Connector 163"/>
            <p:cNvCxnSpPr/>
            <p:nvPr/>
          </p:nvCxnSpPr>
          <p:spPr bwMode="auto">
            <a:xfrm flipV="1">
              <a:off x="5661746" y="2045710"/>
              <a:ext cx="734291" cy="138545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5" name="Straight Arrow Connector 164"/>
            <p:cNvCxnSpPr/>
            <p:nvPr/>
          </p:nvCxnSpPr>
          <p:spPr bwMode="auto">
            <a:xfrm rot="5400000" flipH="1" flipV="1">
              <a:off x="6317672" y="1759529"/>
              <a:ext cx="346365" cy="2355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6" name="Straight Arrow Connector 165"/>
            <p:cNvCxnSpPr/>
            <p:nvPr/>
          </p:nvCxnSpPr>
          <p:spPr bwMode="auto">
            <a:xfrm flipV="1">
              <a:off x="6381749" y="1902403"/>
              <a:ext cx="457200" cy="152400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7" name="Straight Arrow Connector 166"/>
            <p:cNvCxnSpPr/>
            <p:nvPr/>
          </p:nvCxnSpPr>
          <p:spPr bwMode="auto">
            <a:xfrm>
              <a:off x="6360105" y="2059564"/>
              <a:ext cx="471055" cy="124691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8" name="Straight Arrow Connector 167"/>
            <p:cNvCxnSpPr/>
            <p:nvPr/>
          </p:nvCxnSpPr>
          <p:spPr bwMode="auto">
            <a:xfrm rot="5400000" flipH="1" flipV="1">
              <a:off x="5722933" y="1742034"/>
              <a:ext cx="324760" cy="69308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9" name="Straight Arrow Connector 168"/>
            <p:cNvCxnSpPr/>
            <p:nvPr/>
          </p:nvCxnSpPr>
          <p:spPr bwMode="auto">
            <a:xfrm flipV="1">
              <a:off x="5841423" y="1685493"/>
              <a:ext cx="263238" cy="24938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0" name="Straight Arrow Connector 169"/>
            <p:cNvCxnSpPr/>
            <p:nvPr/>
          </p:nvCxnSpPr>
          <p:spPr bwMode="auto">
            <a:xfrm flipV="1">
              <a:off x="5855710" y="1847418"/>
              <a:ext cx="415639" cy="831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1" name="Straight Arrow Connector 170"/>
            <p:cNvCxnSpPr/>
            <p:nvPr/>
          </p:nvCxnSpPr>
          <p:spPr bwMode="auto">
            <a:xfrm flipV="1">
              <a:off x="6059201" y="2184256"/>
              <a:ext cx="263238" cy="24938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2" name="Straight Arrow Connector 171"/>
            <p:cNvCxnSpPr/>
            <p:nvPr/>
          </p:nvCxnSpPr>
          <p:spPr bwMode="auto">
            <a:xfrm flipV="1">
              <a:off x="6073052" y="2257856"/>
              <a:ext cx="443349" cy="180109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3" name="Straight Arrow Connector 172"/>
            <p:cNvCxnSpPr/>
            <p:nvPr/>
          </p:nvCxnSpPr>
          <p:spPr bwMode="auto">
            <a:xfrm>
              <a:off x="6064395" y="2447925"/>
              <a:ext cx="360218" cy="69273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74" name="Straight Arrow Connector 173"/>
          <p:cNvCxnSpPr/>
          <p:nvPr/>
        </p:nvCxnSpPr>
        <p:spPr bwMode="auto">
          <a:xfrm>
            <a:off x="2286295" y="1727233"/>
            <a:ext cx="190334" cy="215006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5" name="Straight Connector 174"/>
          <p:cNvCxnSpPr/>
          <p:nvPr/>
        </p:nvCxnSpPr>
        <p:spPr bwMode="auto">
          <a:xfrm flipV="1">
            <a:off x="2501302" y="1659087"/>
            <a:ext cx="277288" cy="1177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76" name="Group 108"/>
          <p:cNvGrpSpPr/>
          <p:nvPr/>
        </p:nvGrpSpPr>
        <p:grpSpPr>
          <a:xfrm>
            <a:off x="2769178" y="1458182"/>
            <a:ext cx="231455" cy="326621"/>
            <a:chOff x="6650966" y="4318960"/>
            <a:chExt cx="566468" cy="799381"/>
          </a:xfrm>
        </p:grpSpPr>
        <p:cxnSp>
          <p:nvCxnSpPr>
            <p:cNvPr id="177" name="Straight Arrow Connector 176"/>
            <p:cNvCxnSpPr/>
            <p:nvPr/>
          </p:nvCxnSpPr>
          <p:spPr bwMode="auto">
            <a:xfrm flipV="1">
              <a:off x="6650966" y="4318960"/>
              <a:ext cx="368061" cy="4773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8" name="Straight Arrow Connector 177"/>
            <p:cNvCxnSpPr/>
            <p:nvPr/>
          </p:nvCxnSpPr>
          <p:spPr bwMode="auto">
            <a:xfrm flipV="1">
              <a:off x="6668219" y="4511615"/>
              <a:ext cx="491706" cy="327804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9" name="Straight Arrow Connector 178"/>
            <p:cNvCxnSpPr/>
            <p:nvPr/>
          </p:nvCxnSpPr>
          <p:spPr bwMode="auto">
            <a:xfrm flipV="1">
              <a:off x="6659592" y="4761782"/>
              <a:ext cx="534838" cy="86263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0" name="Straight Arrow Connector 179"/>
            <p:cNvCxnSpPr/>
            <p:nvPr/>
          </p:nvCxnSpPr>
          <p:spPr bwMode="auto">
            <a:xfrm>
              <a:off x="6676845" y="4848045"/>
              <a:ext cx="540589" cy="11789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1" name="Straight Arrow Connector 180"/>
            <p:cNvCxnSpPr/>
            <p:nvPr/>
          </p:nvCxnSpPr>
          <p:spPr bwMode="auto">
            <a:xfrm>
              <a:off x="6676845" y="4839419"/>
              <a:ext cx="373812" cy="27892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82" name="Straight Arrow Connector 181"/>
          <p:cNvCxnSpPr/>
          <p:nvPr/>
        </p:nvCxnSpPr>
        <p:spPr bwMode="auto">
          <a:xfrm flipV="1">
            <a:off x="2130714" y="260960"/>
            <a:ext cx="162643" cy="16676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3" name="Straight Connector 182"/>
          <p:cNvCxnSpPr/>
          <p:nvPr/>
        </p:nvCxnSpPr>
        <p:spPr bwMode="auto">
          <a:xfrm>
            <a:off x="844709" y="606380"/>
            <a:ext cx="609772" cy="475833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" name="Straight Connector 183"/>
          <p:cNvCxnSpPr/>
          <p:nvPr/>
        </p:nvCxnSpPr>
        <p:spPr bwMode="auto">
          <a:xfrm>
            <a:off x="626178" y="666299"/>
            <a:ext cx="800105" cy="62387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/>
          <p:nvPr/>
        </p:nvCxnSpPr>
        <p:spPr bwMode="auto">
          <a:xfrm flipH="1">
            <a:off x="784790" y="1092787"/>
            <a:ext cx="666166" cy="620346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6" name="Straight Connector 185"/>
          <p:cNvCxnSpPr/>
          <p:nvPr/>
        </p:nvCxnSpPr>
        <p:spPr bwMode="auto">
          <a:xfrm flipH="1">
            <a:off x="971598" y="1286645"/>
            <a:ext cx="451161" cy="549851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7" name="Straight Connector 186"/>
          <p:cNvCxnSpPr/>
          <p:nvPr/>
        </p:nvCxnSpPr>
        <p:spPr bwMode="auto">
          <a:xfrm flipV="1">
            <a:off x="1465055" y="475966"/>
            <a:ext cx="630920" cy="599197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8" name="Straight Connector 187"/>
          <p:cNvCxnSpPr/>
          <p:nvPr/>
        </p:nvCxnSpPr>
        <p:spPr bwMode="auto">
          <a:xfrm flipV="1">
            <a:off x="1644814" y="655725"/>
            <a:ext cx="433537" cy="53222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9" name="Straight Connector 188"/>
          <p:cNvCxnSpPr>
            <a:endCxn id="217" idx="0"/>
          </p:cNvCxnSpPr>
          <p:nvPr/>
        </p:nvCxnSpPr>
        <p:spPr bwMode="auto">
          <a:xfrm>
            <a:off x="2088925" y="655725"/>
            <a:ext cx="210974" cy="797686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218" idx="0"/>
          </p:cNvCxnSpPr>
          <p:nvPr/>
        </p:nvCxnSpPr>
        <p:spPr bwMode="auto">
          <a:xfrm>
            <a:off x="2300407" y="585231"/>
            <a:ext cx="188651" cy="993894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/>
          <p:nvPr/>
        </p:nvCxnSpPr>
        <p:spPr bwMode="auto">
          <a:xfrm>
            <a:off x="1658913" y="1209101"/>
            <a:ext cx="623870" cy="30664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2" name="Straight Connector 191"/>
          <p:cNvCxnSpPr/>
          <p:nvPr/>
        </p:nvCxnSpPr>
        <p:spPr bwMode="auto">
          <a:xfrm>
            <a:off x="1426283" y="1279595"/>
            <a:ext cx="831827" cy="43001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/>
          <p:cNvCxnSpPr/>
          <p:nvPr/>
        </p:nvCxnSpPr>
        <p:spPr bwMode="auto">
          <a:xfrm flipH="1">
            <a:off x="663406" y="444518"/>
            <a:ext cx="1486976" cy="2612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 flipH="1" flipV="1">
            <a:off x="841184" y="616953"/>
            <a:ext cx="1237167" cy="3877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120647" y="479490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 flipV="1">
            <a:off x="2080701" y="609904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 flipH="1">
            <a:off x="2077176" y="475966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43669" y="396004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32828" y="52171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16647" y="58398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89850" y="1581477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2" name="Straight Connector 201"/>
          <p:cNvCxnSpPr/>
          <p:nvPr/>
        </p:nvCxnSpPr>
        <p:spPr bwMode="auto">
          <a:xfrm>
            <a:off x="656725" y="485364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 flipV="1">
            <a:off x="616779" y="615778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 flipH="1">
            <a:off x="613254" y="481840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5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747" y="40187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8906" y="527592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2724" y="589862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Straight Connector 207"/>
          <p:cNvCxnSpPr/>
          <p:nvPr/>
        </p:nvCxnSpPr>
        <p:spPr bwMode="auto">
          <a:xfrm>
            <a:off x="1459181" y="1097486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Straight Connector 208"/>
          <p:cNvCxnSpPr/>
          <p:nvPr/>
        </p:nvCxnSpPr>
        <p:spPr bwMode="auto">
          <a:xfrm flipV="1">
            <a:off x="1419235" y="1227899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 flipH="1">
            <a:off x="1415710" y="1093961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1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82203" y="1013999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361" y="1139714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5180" y="1201983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4" name="Straight Connector 213"/>
          <p:cNvCxnSpPr/>
          <p:nvPr/>
        </p:nvCxnSpPr>
        <p:spPr bwMode="auto">
          <a:xfrm>
            <a:off x="2307456" y="1536897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flipV="1">
            <a:off x="2267510" y="1667311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6" name="Straight Connector 215"/>
          <p:cNvCxnSpPr/>
          <p:nvPr/>
        </p:nvCxnSpPr>
        <p:spPr bwMode="auto">
          <a:xfrm flipH="1">
            <a:off x="2263985" y="1533372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7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30478" y="1453411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9636" y="1579125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3455" y="1641394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0" name="Straight Connector 219"/>
          <p:cNvCxnSpPr/>
          <p:nvPr/>
        </p:nvCxnSpPr>
        <p:spPr bwMode="auto">
          <a:xfrm>
            <a:off x="781265" y="1730755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Straight Connector 220"/>
          <p:cNvCxnSpPr/>
          <p:nvPr/>
        </p:nvCxnSpPr>
        <p:spPr bwMode="auto">
          <a:xfrm flipV="1">
            <a:off x="741319" y="1861169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/>
          <p:nvPr/>
        </p:nvCxnSpPr>
        <p:spPr bwMode="auto">
          <a:xfrm flipH="1">
            <a:off x="737794" y="1727230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3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4287" y="1647269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3445" y="1772983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7264" y="1835253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2" name="Straight Arrow Connector 231"/>
          <p:cNvCxnSpPr/>
          <p:nvPr/>
        </p:nvCxnSpPr>
        <p:spPr bwMode="auto">
          <a:xfrm>
            <a:off x="1012707" y="1867046"/>
            <a:ext cx="163310" cy="142162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5" name="Right Arrow 234"/>
          <p:cNvSpPr/>
          <p:nvPr/>
        </p:nvSpPr>
        <p:spPr bwMode="auto">
          <a:xfrm rot="4654752">
            <a:off x="2374755" y="1097483"/>
            <a:ext cx="384939" cy="427970"/>
          </a:xfrm>
          <a:prstGeom prst="rightArrow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6" name="Curved Right Arrow 235"/>
          <p:cNvSpPr/>
          <p:nvPr/>
        </p:nvSpPr>
        <p:spPr bwMode="auto">
          <a:xfrm rot="5400000">
            <a:off x="1395190" y="1511816"/>
            <a:ext cx="328330" cy="215444"/>
          </a:xfrm>
          <a:prstGeom prst="curvedRightArrow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8" name="Isosceles Triangle 237"/>
          <p:cNvSpPr/>
          <p:nvPr/>
        </p:nvSpPr>
        <p:spPr bwMode="auto">
          <a:xfrm>
            <a:off x="534973" y="711416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9" name="Isosceles Triangle 238"/>
          <p:cNvSpPr/>
          <p:nvPr/>
        </p:nvSpPr>
        <p:spPr bwMode="auto">
          <a:xfrm>
            <a:off x="495347" y="1622815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40" name="Freeform 239"/>
          <p:cNvSpPr/>
          <p:nvPr/>
        </p:nvSpPr>
        <p:spPr bwMode="auto">
          <a:xfrm flipH="1">
            <a:off x="551956" y="932190"/>
            <a:ext cx="113217" cy="650999"/>
          </a:xfrm>
          <a:custGeom>
            <a:avLst/>
            <a:gdLst>
              <a:gd name="connsiteX0" fmla="*/ 0 w 3643746"/>
              <a:gd name="connsiteY0" fmla="*/ 0 h 2327564"/>
              <a:gd name="connsiteX1" fmla="*/ 1593273 w 3643746"/>
              <a:gd name="connsiteY1" fmla="*/ 1413164 h 2327564"/>
              <a:gd name="connsiteX2" fmla="*/ 3643746 w 3643746"/>
              <a:gd name="connsiteY2" fmla="*/ 2327564 h 2327564"/>
              <a:gd name="connsiteX3" fmla="*/ 3643746 w 3643746"/>
              <a:gd name="connsiteY3" fmla="*/ 2327564 h 232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3746" h="2327564">
                <a:moveTo>
                  <a:pt x="0" y="0"/>
                </a:moveTo>
                <a:cubicBezTo>
                  <a:pt x="492991" y="512618"/>
                  <a:pt x="985982" y="1025237"/>
                  <a:pt x="1593273" y="1413164"/>
                </a:cubicBezTo>
                <a:cubicBezTo>
                  <a:pt x="2200564" y="1801091"/>
                  <a:pt x="3643746" y="2327564"/>
                  <a:pt x="3643746" y="2327564"/>
                </a:cubicBezTo>
                <a:lnTo>
                  <a:pt x="3643746" y="2327564"/>
                </a:lnTo>
              </a:path>
            </a:pathLst>
          </a:custGeom>
          <a:noFill/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 sz="800">
              <a:latin typeface="Calibri" panose="020F0502020204030204" pitchFamily="34" charset="0"/>
            </a:endParaRPr>
          </a:p>
        </p:txBody>
      </p:sp>
      <p:sp>
        <p:nvSpPr>
          <p:cNvPr id="242" name="Isosceles Triangle 241"/>
          <p:cNvSpPr/>
          <p:nvPr/>
        </p:nvSpPr>
        <p:spPr bwMode="auto">
          <a:xfrm>
            <a:off x="2425703" y="552912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cxnSp>
        <p:nvCxnSpPr>
          <p:cNvPr id="243" name="Curved Connector 242"/>
          <p:cNvCxnSpPr/>
          <p:nvPr/>
        </p:nvCxnSpPr>
        <p:spPr bwMode="auto">
          <a:xfrm rot="10800000" flipV="1">
            <a:off x="2476651" y="643485"/>
            <a:ext cx="164165" cy="158504"/>
          </a:xfrm>
          <a:prstGeom prst="curvedConnector3">
            <a:avLst>
              <a:gd name="adj1" fmla="val -81034"/>
            </a:avLst>
          </a:prstGeom>
          <a:noFill/>
          <a:ln w="2540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lg" len="lg"/>
          </a:ln>
          <a:effectLst/>
        </p:spPr>
      </p:cxnSp>
      <p:sp>
        <p:nvSpPr>
          <p:cNvPr id="246" name="Multiply 245"/>
          <p:cNvSpPr>
            <a:spLocks noChangeAspect="1"/>
          </p:cNvSpPr>
          <p:nvPr/>
        </p:nvSpPr>
        <p:spPr bwMode="auto">
          <a:xfrm>
            <a:off x="2006586" y="345542"/>
            <a:ext cx="224170" cy="357128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grpSp>
        <p:nvGrpSpPr>
          <p:cNvPr id="250" name="Group 26"/>
          <p:cNvGrpSpPr/>
          <p:nvPr/>
        </p:nvGrpSpPr>
        <p:grpSpPr>
          <a:xfrm>
            <a:off x="3499750" y="236963"/>
            <a:ext cx="1066800" cy="1676400"/>
            <a:chOff x="76200" y="2362200"/>
            <a:chExt cx="1371600" cy="2057400"/>
          </a:xfrm>
        </p:grpSpPr>
        <p:sp>
          <p:nvSpPr>
            <p:cNvPr id="251" name="TextBox 250"/>
            <p:cNvSpPr txBox="1"/>
            <p:nvPr/>
          </p:nvSpPr>
          <p:spPr>
            <a:xfrm>
              <a:off x="76200" y="23622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9</a:t>
              </a:r>
              <a:endParaRPr lang="en-US" sz="1200" dirty="0"/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6200" y="2362200"/>
              <a:ext cx="30480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76200" y="25908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8</a:t>
              </a:r>
              <a:endParaRPr lang="en-US" sz="1200" dirty="0"/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76200" y="25908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6200" y="28194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7</a:t>
              </a:r>
              <a:endParaRPr lang="en-US" sz="1200" dirty="0"/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76200" y="2819401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76200" y="30480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6</a:t>
              </a:r>
              <a:endParaRPr lang="en-US" sz="1200" dirty="0"/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6200" y="3048000"/>
              <a:ext cx="36576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76200" y="32766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5</a:t>
              </a:r>
              <a:endParaRPr lang="en-US" sz="12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76200" y="3276600"/>
              <a:ext cx="804672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76200" y="35052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4</a:t>
              </a:r>
              <a:endParaRPr lang="en-US" sz="1200" dirty="0"/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76200" y="35052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76200" y="37338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3</a:t>
              </a:r>
              <a:endParaRPr lang="en-US" sz="1200" dirty="0"/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76200" y="3733800"/>
              <a:ext cx="305671" cy="228600"/>
            </a:xfrm>
            <a:prstGeom prst="rect">
              <a:avLst/>
            </a:prstGeom>
            <a:solidFill>
              <a:schemeClr val="tx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76200" y="39624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2</a:t>
              </a:r>
              <a:endParaRPr lang="en-US" sz="1200" dirty="0"/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76200" y="3962400"/>
              <a:ext cx="45720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76200" y="41910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1</a:t>
              </a:r>
              <a:endParaRPr lang="en-US" sz="1200" dirty="0"/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76200" y="41910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3499751" y="50077"/>
            <a:ext cx="1066800" cy="186267"/>
            <a:chOff x="1524000" y="1600200"/>
            <a:chExt cx="1066800" cy="186267"/>
          </a:xfrm>
        </p:grpSpPr>
        <p:sp>
          <p:nvSpPr>
            <p:cNvPr id="270" name="TextBox 269"/>
            <p:cNvSpPr txBox="1"/>
            <p:nvPr/>
          </p:nvSpPr>
          <p:spPr>
            <a:xfrm>
              <a:off x="1524000" y="1600200"/>
              <a:ext cx="1066800" cy="18626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10</a:t>
              </a:r>
              <a:endParaRPr lang="en-US" sz="1200" dirty="0"/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1524000" y="1600200"/>
              <a:ext cx="625856" cy="186267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</p:grpSp>
      <p:sp>
        <p:nvSpPr>
          <p:cNvPr id="296" name="Rectangle 295"/>
          <p:cNvSpPr/>
          <p:nvPr/>
        </p:nvSpPr>
        <p:spPr bwMode="auto">
          <a:xfrm>
            <a:off x="3493935" y="612383"/>
            <a:ext cx="237744" cy="18626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CCCCCC"/>
              </a:solidFill>
              <a:effectLst/>
              <a:latin typeface="Verdana" pitchFamily="-111" charset="0"/>
              <a:ea typeface="Arial" pitchFamily="-111" charset="-52"/>
              <a:cs typeface="Arial" pitchFamily="-111" charset="-52"/>
            </a:endParaRPr>
          </a:p>
        </p:txBody>
      </p:sp>
      <p:grpSp>
        <p:nvGrpSpPr>
          <p:cNvPr id="320" name="Group 319"/>
          <p:cNvGrpSpPr/>
          <p:nvPr/>
        </p:nvGrpSpPr>
        <p:grpSpPr>
          <a:xfrm>
            <a:off x="5486400" y="152400"/>
            <a:ext cx="1066800" cy="1683493"/>
            <a:chOff x="5992443" y="4295955"/>
            <a:chExt cx="1066800" cy="1683493"/>
          </a:xfrm>
        </p:grpSpPr>
        <p:grpSp>
          <p:nvGrpSpPr>
            <p:cNvPr id="321" name="Group 141"/>
            <p:cNvGrpSpPr/>
            <p:nvPr/>
          </p:nvGrpSpPr>
          <p:grpSpPr>
            <a:xfrm>
              <a:off x="5995393" y="4295955"/>
              <a:ext cx="1061015" cy="572287"/>
              <a:chOff x="1676399" y="4303050"/>
              <a:chExt cx="1066801" cy="559438"/>
            </a:xfrm>
          </p:grpSpPr>
          <p:sp>
            <p:nvSpPr>
              <p:cNvPr id="335" name="TextBox 334"/>
              <p:cNvSpPr txBox="1"/>
              <p:nvPr/>
            </p:nvSpPr>
            <p:spPr>
              <a:xfrm>
                <a:off x="1676400" y="4489954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9</a:t>
                </a:r>
                <a:endParaRPr lang="en-US" sz="1200" dirty="0"/>
              </a:p>
            </p:txBody>
          </p:sp>
          <p:sp>
            <p:nvSpPr>
              <p:cNvPr id="336" name="Rectangle 335"/>
              <p:cNvSpPr/>
              <p:nvPr/>
            </p:nvSpPr>
            <p:spPr bwMode="auto">
              <a:xfrm>
                <a:off x="1676399" y="4489954"/>
                <a:ext cx="330979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7" name="TextBox 336"/>
              <p:cNvSpPr txBox="1"/>
              <p:nvPr/>
            </p:nvSpPr>
            <p:spPr>
              <a:xfrm>
                <a:off x="1676400" y="467622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8</a:t>
                </a:r>
                <a:endParaRPr lang="en-US" sz="1200" dirty="0"/>
              </a:p>
            </p:txBody>
          </p:sp>
          <p:sp>
            <p:nvSpPr>
              <p:cNvPr id="338" name="Rectangle 337"/>
              <p:cNvSpPr/>
              <p:nvPr/>
            </p:nvSpPr>
            <p:spPr bwMode="auto">
              <a:xfrm>
                <a:off x="1676399" y="4676221"/>
                <a:ext cx="330979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9" name="TextBox 338"/>
              <p:cNvSpPr txBox="1"/>
              <p:nvPr/>
            </p:nvSpPr>
            <p:spPr>
              <a:xfrm>
                <a:off x="1676400" y="4303050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10</a:t>
                </a:r>
                <a:endParaRPr lang="en-US" sz="1200" dirty="0"/>
              </a:p>
            </p:txBody>
          </p:sp>
          <p:sp>
            <p:nvSpPr>
              <p:cNvPr id="340" name="Rectangle 339"/>
              <p:cNvSpPr/>
              <p:nvPr/>
            </p:nvSpPr>
            <p:spPr bwMode="auto">
              <a:xfrm>
                <a:off x="1676400" y="4303050"/>
                <a:ext cx="625856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</p:grpSp>
        <p:grpSp>
          <p:nvGrpSpPr>
            <p:cNvPr id="322" name="Group 148"/>
            <p:cNvGrpSpPr/>
            <p:nvPr/>
          </p:nvGrpSpPr>
          <p:grpSpPr>
            <a:xfrm>
              <a:off x="5992443" y="4861848"/>
              <a:ext cx="1066800" cy="1117600"/>
              <a:chOff x="1676400" y="5169518"/>
              <a:chExt cx="1066800" cy="1117600"/>
            </a:xfrm>
          </p:grpSpPr>
          <p:sp>
            <p:nvSpPr>
              <p:cNvPr id="323" name="TextBox 322"/>
              <p:cNvSpPr txBox="1"/>
              <p:nvPr/>
            </p:nvSpPr>
            <p:spPr>
              <a:xfrm>
                <a:off x="1676400" y="5169518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6</a:t>
                </a:r>
                <a:endParaRPr lang="en-US" sz="1200" dirty="0"/>
              </a:p>
            </p:txBody>
          </p:sp>
          <p:sp>
            <p:nvSpPr>
              <p:cNvPr id="324" name="Rectangle 323"/>
              <p:cNvSpPr/>
              <p:nvPr/>
            </p:nvSpPr>
            <p:spPr bwMode="auto">
              <a:xfrm>
                <a:off x="1676400" y="5169518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5" name="TextBox 324"/>
              <p:cNvSpPr txBox="1"/>
              <p:nvPr/>
            </p:nvSpPr>
            <p:spPr>
              <a:xfrm>
                <a:off x="1676400" y="5355785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5</a:t>
                </a:r>
                <a:endParaRPr lang="en-US" sz="1200" dirty="0"/>
              </a:p>
            </p:txBody>
          </p:sp>
          <p:sp>
            <p:nvSpPr>
              <p:cNvPr id="326" name="Rectangle 325"/>
              <p:cNvSpPr/>
              <p:nvPr/>
            </p:nvSpPr>
            <p:spPr bwMode="auto">
              <a:xfrm>
                <a:off x="1676400" y="5355785"/>
                <a:ext cx="625856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7" name="TextBox 326"/>
              <p:cNvSpPr txBox="1"/>
              <p:nvPr/>
            </p:nvSpPr>
            <p:spPr>
              <a:xfrm>
                <a:off x="1676400" y="554205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4</a:t>
                </a:r>
                <a:endParaRPr lang="en-US" sz="1200" dirty="0"/>
              </a:p>
            </p:txBody>
          </p:sp>
          <p:sp>
            <p:nvSpPr>
              <p:cNvPr id="328" name="Rectangle 327"/>
              <p:cNvSpPr/>
              <p:nvPr/>
            </p:nvSpPr>
            <p:spPr bwMode="auto">
              <a:xfrm>
                <a:off x="1676400" y="5542051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9" name="TextBox 328"/>
              <p:cNvSpPr txBox="1"/>
              <p:nvPr/>
            </p:nvSpPr>
            <p:spPr>
              <a:xfrm>
                <a:off x="1676400" y="5728318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3</a:t>
                </a:r>
                <a:endParaRPr lang="en-US" sz="1200" dirty="0"/>
              </a:p>
            </p:txBody>
          </p:sp>
          <p:sp>
            <p:nvSpPr>
              <p:cNvPr id="330" name="Rectangle 329"/>
              <p:cNvSpPr/>
              <p:nvPr/>
            </p:nvSpPr>
            <p:spPr bwMode="auto">
              <a:xfrm>
                <a:off x="1676400" y="5728318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1" name="TextBox 330"/>
              <p:cNvSpPr txBox="1"/>
              <p:nvPr/>
            </p:nvSpPr>
            <p:spPr>
              <a:xfrm>
                <a:off x="1676400" y="5914585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2</a:t>
                </a:r>
                <a:endParaRPr lang="en-US" sz="1200" dirty="0"/>
              </a:p>
            </p:txBody>
          </p:sp>
          <p:sp>
            <p:nvSpPr>
              <p:cNvPr id="332" name="Rectangle 331"/>
              <p:cNvSpPr/>
              <p:nvPr/>
            </p:nvSpPr>
            <p:spPr bwMode="auto">
              <a:xfrm>
                <a:off x="1676400" y="5914585"/>
                <a:ext cx="355600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3" name="TextBox 332"/>
              <p:cNvSpPr txBox="1"/>
              <p:nvPr/>
            </p:nvSpPr>
            <p:spPr>
              <a:xfrm>
                <a:off x="1676400" y="610085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1</a:t>
                </a:r>
                <a:endParaRPr lang="en-US" sz="1200" dirty="0"/>
              </a:p>
            </p:txBody>
          </p:sp>
          <p:sp>
            <p:nvSpPr>
              <p:cNvPr id="334" name="Rectangle 333"/>
              <p:cNvSpPr/>
              <p:nvPr/>
            </p:nvSpPr>
            <p:spPr bwMode="auto">
              <a:xfrm>
                <a:off x="1676400" y="6100851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</p:grpSp>
      </p:grpSp>
      <p:sp>
        <p:nvSpPr>
          <p:cNvPr id="345" name="Right Arrow 344"/>
          <p:cNvSpPr/>
          <p:nvPr/>
        </p:nvSpPr>
        <p:spPr>
          <a:xfrm>
            <a:off x="4724400" y="856360"/>
            <a:ext cx="564539" cy="3456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7" name="Object 2"/>
          <p:cNvGraphicFramePr>
            <a:graphicFrameLocks noChangeAspect="1"/>
          </p:cNvGraphicFramePr>
          <p:nvPr/>
        </p:nvGraphicFramePr>
        <p:xfrm>
          <a:off x="0" y="3131628"/>
          <a:ext cx="2057674" cy="1440372"/>
        </p:xfrm>
        <a:graphic>
          <a:graphicData uri="http://schemas.openxmlformats.org/presentationml/2006/ole">
            <p:oleObj spid="_x0000_s73764" name="Acrobat Document" r:id="rId7" imgW="4569480" imgH="3200400" progId="AcroExch.Document.7">
              <p:embed/>
            </p:oleObj>
          </a:graphicData>
        </a:graphic>
      </p:graphicFrame>
      <p:grpSp>
        <p:nvGrpSpPr>
          <p:cNvPr id="411" name="Group 410"/>
          <p:cNvGrpSpPr/>
          <p:nvPr/>
        </p:nvGrpSpPr>
        <p:grpSpPr>
          <a:xfrm>
            <a:off x="6810137" y="243081"/>
            <a:ext cx="2509464" cy="1668609"/>
            <a:chOff x="6641856" y="-94055"/>
            <a:chExt cx="4235842" cy="2816524"/>
          </a:xfrm>
        </p:grpSpPr>
        <p:sp>
          <p:nvSpPr>
            <p:cNvPr id="349" name="TextBox 4"/>
            <p:cNvSpPr txBox="1">
              <a:spLocks noChangeArrowheads="1"/>
            </p:cNvSpPr>
            <p:nvPr/>
          </p:nvSpPr>
          <p:spPr bwMode="auto">
            <a:xfrm>
              <a:off x="8044642" y="-94055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>
                  <a:sym typeface="Symbol" pitchFamily="18" charset="2"/>
                </a:rPr>
                <a:t></a:t>
              </a:r>
              <a:endParaRPr lang="en-US" sz="1200" dirty="0"/>
            </a:p>
          </p:txBody>
        </p:sp>
        <p:sp>
          <p:nvSpPr>
            <p:cNvPr id="350" name="TextBox 5"/>
            <p:cNvSpPr txBox="1">
              <a:spLocks noChangeArrowheads="1"/>
            </p:cNvSpPr>
            <p:nvPr/>
          </p:nvSpPr>
          <p:spPr bwMode="auto">
            <a:xfrm>
              <a:off x="7552180" y="692653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</a:t>
              </a:r>
            </a:p>
          </p:txBody>
        </p:sp>
        <p:sp>
          <p:nvSpPr>
            <p:cNvPr id="351" name="TextBox 6"/>
            <p:cNvSpPr txBox="1">
              <a:spLocks noChangeArrowheads="1"/>
            </p:cNvSpPr>
            <p:nvPr/>
          </p:nvSpPr>
          <p:spPr bwMode="auto">
            <a:xfrm>
              <a:off x="9448688" y="692653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</a:t>
              </a:r>
            </a:p>
          </p:txBody>
        </p:sp>
        <p:sp>
          <p:nvSpPr>
            <p:cNvPr id="352" name="TextBox 7"/>
            <p:cNvSpPr txBox="1">
              <a:spLocks noChangeArrowheads="1"/>
            </p:cNvSpPr>
            <p:nvPr/>
          </p:nvSpPr>
          <p:spPr bwMode="auto">
            <a:xfrm>
              <a:off x="7028743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00</a:t>
              </a:r>
            </a:p>
          </p:txBody>
        </p:sp>
        <p:sp>
          <p:nvSpPr>
            <p:cNvPr id="353" name="TextBox 8"/>
            <p:cNvSpPr txBox="1">
              <a:spLocks noChangeArrowheads="1"/>
            </p:cNvSpPr>
            <p:nvPr/>
          </p:nvSpPr>
          <p:spPr bwMode="auto">
            <a:xfrm>
              <a:off x="7984584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</a:t>
              </a:r>
            </a:p>
          </p:txBody>
        </p:sp>
        <p:sp>
          <p:nvSpPr>
            <p:cNvPr id="354" name="TextBox 9"/>
            <p:cNvSpPr txBox="1">
              <a:spLocks noChangeArrowheads="1"/>
            </p:cNvSpPr>
            <p:nvPr/>
          </p:nvSpPr>
          <p:spPr bwMode="auto">
            <a:xfrm>
              <a:off x="8986784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/>
                <a:t>10</a:t>
              </a:r>
            </a:p>
          </p:txBody>
        </p:sp>
        <p:sp>
          <p:nvSpPr>
            <p:cNvPr id="355" name="TextBox 10"/>
            <p:cNvSpPr txBox="1">
              <a:spLocks noChangeArrowheads="1"/>
            </p:cNvSpPr>
            <p:nvPr/>
          </p:nvSpPr>
          <p:spPr bwMode="auto">
            <a:xfrm>
              <a:off x="6740780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/>
                <a:t>000</a:t>
              </a:r>
            </a:p>
          </p:txBody>
        </p:sp>
        <p:sp>
          <p:nvSpPr>
            <p:cNvPr id="356" name="TextBox 11"/>
            <p:cNvSpPr txBox="1">
              <a:spLocks noChangeArrowheads="1"/>
            </p:cNvSpPr>
            <p:nvPr/>
          </p:nvSpPr>
          <p:spPr bwMode="auto">
            <a:xfrm>
              <a:off x="7216116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001</a:t>
              </a:r>
            </a:p>
          </p:txBody>
        </p:sp>
        <p:sp>
          <p:nvSpPr>
            <p:cNvPr id="357" name="TextBox 12"/>
            <p:cNvSpPr txBox="1">
              <a:spLocks noChangeArrowheads="1"/>
            </p:cNvSpPr>
            <p:nvPr/>
          </p:nvSpPr>
          <p:spPr bwMode="auto">
            <a:xfrm>
              <a:off x="7715951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010</a:t>
              </a:r>
            </a:p>
          </p:txBody>
        </p:sp>
        <p:sp>
          <p:nvSpPr>
            <p:cNvPr id="358" name="TextBox 13"/>
            <p:cNvSpPr txBox="1">
              <a:spLocks noChangeArrowheads="1"/>
            </p:cNvSpPr>
            <p:nvPr/>
          </p:nvSpPr>
          <p:spPr bwMode="auto">
            <a:xfrm>
              <a:off x="8196993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011</a:t>
              </a:r>
            </a:p>
          </p:txBody>
        </p:sp>
        <p:sp>
          <p:nvSpPr>
            <p:cNvPr id="359" name="TextBox 14"/>
            <p:cNvSpPr txBox="1">
              <a:spLocks noChangeArrowheads="1"/>
            </p:cNvSpPr>
            <p:nvPr/>
          </p:nvSpPr>
          <p:spPr bwMode="auto">
            <a:xfrm>
              <a:off x="8700057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100</a:t>
              </a:r>
            </a:p>
          </p:txBody>
        </p:sp>
        <p:sp>
          <p:nvSpPr>
            <p:cNvPr id="360" name="TextBox 15"/>
            <p:cNvSpPr txBox="1">
              <a:spLocks noChangeArrowheads="1"/>
            </p:cNvSpPr>
            <p:nvPr/>
          </p:nvSpPr>
          <p:spPr bwMode="auto">
            <a:xfrm>
              <a:off x="9190764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101</a:t>
              </a:r>
            </a:p>
          </p:txBody>
        </p:sp>
        <p:sp>
          <p:nvSpPr>
            <p:cNvPr id="361" name="TextBox 16"/>
            <p:cNvSpPr txBox="1">
              <a:spLocks noChangeArrowheads="1"/>
            </p:cNvSpPr>
            <p:nvPr/>
          </p:nvSpPr>
          <p:spPr bwMode="auto">
            <a:xfrm>
              <a:off x="9663626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110</a:t>
              </a:r>
            </a:p>
          </p:txBody>
        </p:sp>
        <p:sp>
          <p:nvSpPr>
            <p:cNvPr id="362" name="TextBox 17"/>
            <p:cNvSpPr txBox="1">
              <a:spLocks noChangeArrowheads="1"/>
            </p:cNvSpPr>
            <p:nvPr/>
          </p:nvSpPr>
          <p:spPr bwMode="auto">
            <a:xfrm>
              <a:off x="7104604" y="2258628"/>
              <a:ext cx="265511" cy="35403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3" name="TextBox 18"/>
            <p:cNvSpPr txBox="1">
              <a:spLocks noChangeArrowheads="1"/>
            </p:cNvSpPr>
            <p:nvPr/>
          </p:nvSpPr>
          <p:spPr bwMode="auto">
            <a:xfrm>
              <a:off x="7567352" y="2246314"/>
              <a:ext cx="265511" cy="179584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4" name="TextBox 19"/>
            <p:cNvSpPr txBox="1">
              <a:spLocks noChangeArrowheads="1"/>
            </p:cNvSpPr>
            <p:nvPr/>
          </p:nvSpPr>
          <p:spPr bwMode="auto">
            <a:xfrm>
              <a:off x="6641856" y="2249392"/>
              <a:ext cx="265511" cy="179585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5" name="TextBox 364"/>
            <p:cNvSpPr txBox="1">
              <a:spLocks noChangeArrowheads="1"/>
            </p:cNvSpPr>
            <p:nvPr/>
          </p:nvSpPr>
          <p:spPr bwMode="auto">
            <a:xfrm>
              <a:off x="8583881" y="2255549"/>
              <a:ext cx="267197" cy="295545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6" name="TextBox 21"/>
            <p:cNvSpPr txBox="1">
              <a:spLocks noChangeArrowheads="1"/>
            </p:cNvSpPr>
            <p:nvPr/>
          </p:nvSpPr>
          <p:spPr bwMode="auto">
            <a:xfrm>
              <a:off x="9532134" y="2249392"/>
              <a:ext cx="265511" cy="177532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7" name="TextBox 22"/>
            <p:cNvSpPr txBox="1">
              <a:spLocks noChangeArrowheads="1"/>
            </p:cNvSpPr>
            <p:nvPr/>
          </p:nvSpPr>
          <p:spPr bwMode="auto">
            <a:xfrm>
              <a:off x="9996569" y="2249392"/>
              <a:ext cx="265511" cy="177532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" name="TextBox 26"/>
            <p:cNvSpPr txBox="1">
              <a:spLocks noChangeArrowheads="1"/>
            </p:cNvSpPr>
            <p:nvPr/>
          </p:nvSpPr>
          <p:spPr bwMode="auto">
            <a:xfrm>
              <a:off x="9039043" y="2249392"/>
              <a:ext cx="265511" cy="47307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" name="Oval 27"/>
            <p:cNvSpPr>
              <a:spLocks noChangeArrowheads="1"/>
            </p:cNvSpPr>
            <p:nvPr/>
          </p:nvSpPr>
          <p:spPr bwMode="auto">
            <a:xfrm>
              <a:off x="8394230" y="-13371"/>
              <a:ext cx="96933" cy="118012"/>
            </a:xfrm>
            <a:prstGeom prst="ellipse">
              <a:avLst/>
            </a:prstGeom>
            <a:solidFill>
              <a:schemeClr val="tx2"/>
            </a:solidFill>
            <a:ln w="25400" algn="ctr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400">
                <a:solidFill>
                  <a:srgbClr val="CCCCCC"/>
                </a:solidFill>
              </a:endParaRPr>
            </a:p>
          </p:txBody>
        </p:sp>
        <p:sp>
          <p:nvSpPr>
            <p:cNvPr id="370" name="Oval 29"/>
            <p:cNvSpPr>
              <a:spLocks noChangeArrowheads="1"/>
            </p:cNvSpPr>
            <p:nvPr/>
          </p:nvSpPr>
          <p:spPr bwMode="auto">
            <a:xfrm>
              <a:off x="7483906" y="725491"/>
              <a:ext cx="96933" cy="118012"/>
            </a:xfrm>
            <a:prstGeom prst="ellipse">
              <a:avLst/>
            </a:prstGeom>
            <a:solidFill>
              <a:schemeClr val="tx2"/>
            </a:solidFill>
            <a:ln w="25400" algn="ctr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400">
                <a:solidFill>
                  <a:srgbClr val="CCCCCC"/>
                </a:solidFill>
              </a:endParaRPr>
            </a:p>
          </p:txBody>
        </p:sp>
        <p:grpSp>
          <p:nvGrpSpPr>
            <p:cNvPr id="371" name="Group 140"/>
            <p:cNvGrpSpPr>
              <a:grpSpLocks/>
            </p:cNvGrpSpPr>
            <p:nvPr/>
          </p:nvGrpSpPr>
          <p:grpSpPr bwMode="auto">
            <a:xfrm>
              <a:off x="6725302" y="1464351"/>
              <a:ext cx="552095" cy="716286"/>
              <a:chOff x="813082" y="2673113"/>
              <a:chExt cx="1040136" cy="1108003"/>
            </a:xfrm>
          </p:grpSpPr>
          <p:sp>
            <p:nvSpPr>
              <p:cNvPr id="372" name="Oval 41"/>
              <p:cNvSpPr>
                <a:spLocks noChangeArrowheads="1"/>
              </p:cNvSpPr>
              <p:nvPr/>
            </p:nvSpPr>
            <p:spPr bwMode="auto">
              <a:xfrm>
                <a:off x="1241710" y="2673113"/>
                <a:ext cx="182880" cy="182880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3" name="Oval 42"/>
              <p:cNvSpPr>
                <a:spLocks noChangeArrowheads="1"/>
              </p:cNvSpPr>
              <p:nvPr/>
            </p:nvSpPr>
            <p:spPr bwMode="auto">
              <a:xfrm>
                <a:off x="813082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4" name="Oval 43"/>
              <p:cNvSpPr>
                <a:spLocks noChangeArrowheads="1"/>
              </p:cNvSpPr>
              <p:nvPr/>
            </p:nvSpPr>
            <p:spPr bwMode="auto">
              <a:xfrm>
                <a:off x="1670338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cxnSp>
            <p:nvCxnSpPr>
              <p:cNvPr id="375" name="Straight Connector 44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662777" y="3018530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  <p:cxnSp>
            <p:nvCxnSpPr>
              <p:cNvPr id="376" name="Straight Connector 45"/>
              <p:cNvCxnSpPr>
                <a:cxnSpLocks noChangeShapeType="1"/>
              </p:cNvCxnSpPr>
              <p:nvPr/>
            </p:nvCxnSpPr>
            <p:spPr bwMode="auto">
              <a:xfrm rot="5400000" flipV="1">
                <a:off x="1083331" y="3014958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</p:grpSp>
        <p:grpSp>
          <p:nvGrpSpPr>
            <p:cNvPr id="377" name="Group 146"/>
            <p:cNvGrpSpPr>
              <a:grpSpLocks/>
            </p:cNvGrpSpPr>
            <p:nvPr/>
          </p:nvGrpSpPr>
          <p:grpSpPr bwMode="auto">
            <a:xfrm>
              <a:off x="7673557" y="1464351"/>
              <a:ext cx="552094" cy="716286"/>
              <a:chOff x="813082" y="2673113"/>
              <a:chExt cx="1040136" cy="1108003"/>
            </a:xfrm>
          </p:grpSpPr>
          <p:sp>
            <p:nvSpPr>
              <p:cNvPr id="378" name="Oval 36"/>
              <p:cNvSpPr>
                <a:spLocks noChangeArrowheads="1"/>
              </p:cNvSpPr>
              <p:nvPr/>
            </p:nvSpPr>
            <p:spPr bwMode="auto">
              <a:xfrm>
                <a:off x="1241711" y="2673113"/>
                <a:ext cx="182880" cy="182880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9" name="Oval 37"/>
              <p:cNvSpPr>
                <a:spLocks noChangeArrowheads="1"/>
              </p:cNvSpPr>
              <p:nvPr/>
            </p:nvSpPr>
            <p:spPr bwMode="auto">
              <a:xfrm>
                <a:off x="813082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80" name="Oval 38"/>
              <p:cNvSpPr>
                <a:spLocks noChangeArrowheads="1"/>
              </p:cNvSpPr>
              <p:nvPr/>
            </p:nvSpPr>
            <p:spPr bwMode="auto">
              <a:xfrm>
                <a:off x="1670338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cxnSp>
            <p:nvCxnSpPr>
              <p:cNvPr id="381" name="Straight Connector 39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662777" y="3018530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  <p:cxnSp>
            <p:nvCxnSpPr>
              <p:cNvPr id="382" name="Straight Connector 40"/>
              <p:cNvCxnSpPr>
                <a:cxnSpLocks noChangeShapeType="1"/>
              </p:cNvCxnSpPr>
              <p:nvPr/>
            </p:nvCxnSpPr>
            <p:spPr bwMode="auto">
              <a:xfrm rot="5400000" flipV="1">
                <a:off x="1083331" y="3014958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</p:grpSp>
        <p:cxnSp>
          <p:nvCxnSpPr>
            <p:cNvPr id="383" name="Straight Connector 33"/>
            <p:cNvCxnSpPr>
              <a:cxnSpLocks noChangeShapeType="1"/>
            </p:cNvCxnSpPr>
            <p:nvPr/>
          </p:nvCxnSpPr>
          <p:spPr bwMode="auto">
            <a:xfrm rot="5400000">
              <a:off x="6862760" y="892541"/>
              <a:ext cx="777857" cy="568952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cxnSp>
          <p:nvCxnSpPr>
            <p:cNvPr id="384" name="Straight Connector 34"/>
            <p:cNvCxnSpPr>
              <a:cxnSpLocks noChangeShapeType="1"/>
            </p:cNvCxnSpPr>
            <p:nvPr/>
          </p:nvCxnSpPr>
          <p:spPr bwMode="auto">
            <a:xfrm rot="16200000" flipH="1">
              <a:off x="7367891" y="950096"/>
              <a:ext cx="779910" cy="451790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cxnSp>
          <p:nvCxnSpPr>
            <p:cNvPr id="385" name="Straight Connector 35"/>
            <p:cNvCxnSpPr>
              <a:cxnSpLocks noChangeShapeType="1"/>
            </p:cNvCxnSpPr>
            <p:nvPr/>
          </p:nvCxnSpPr>
          <p:spPr bwMode="auto">
            <a:xfrm flipV="1">
              <a:off x="7521836" y="15362"/>
              <a:ext cx="940668" cy="767595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grpSp>
          <p:nvGrpSpPr>
            <p:cNvPr id="386" name="Group 46"/>
            <p:cNvGrpSpPr>
              <a:grpSpLocks/>
            </p:cNvGrpSpPr>
            <p:nvPr/>
          </p:nvGrpSpPr>
          <p:grpSpPr bwMode="auto">
            <a:xfrm flipH="1">
              <a:off x="8432160" y="9205"/>
              <a:ext cx="1751531" cy="2176561"/>
              <a:chOff x="1285852" y="2455650"/>
              <a:chExt cx="3299370" cy="3367232"/>
            </a:xfrm>
          </p:grpSpPr>
          <p:sp>
            <p:nvSpPr>
              <p:cNvPr id="387" name="Oval 47"/>
              <p:cNvSpPr>
                <a:spLocks noChangeArrowheads="1"/>
              </p:cNvSpPr>
              <p:nvPr/>
            </p:nvSpPr>
            <p:spPr bwMode="auto">
              <a:xfrm>
                <a:off x="2714613" y="3571874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grpSp>
            <p:nvGrpSpPr>
              <p:cNvPr id="388" name="Group 165"/>
              <p:cNvGrpSpPr>
                <a:grpSpLocks/>
              </p:cNvGrpSpPr>
              <p:nvPr/>
            </p:nvGrpSpPr>
            <p:grpSpPr bwMode="auto">
              <a:xfrm>
                <a:off x="1285852" y="2455650"/>
                <a:ext cx="3299370" cy="3367232"/>
                <a:chOff x="1285852" y="2455650"/>
                <a:chExt cx="3299370" cy="3367232"/>
              </a:xfrm>
            </p:grpSpPr>
            <p:grpSp>
              <p:nvGrpSpPr>
                <p:cNvPr id="389" name="Group 140"/>
                <p:cNvGrpSpPr>
                  <a:grpSpLocks/>
                </p:cNvGrpSpPr>
                <p:nvPr/>
              </p:nvGrpSpPr>
              <p:grpSpPr bwMode="auto">
                <a:xfrm>
                  <a:off x="1285852" y="4714882"/>
                  <a:ext cx="1040136" cy="1108000"/>
                  <a:chOff x="813082" y="2673113"/>
                  <a:chExt cx="1040136" cy="1108000"/>
                </a:xfrm>
              </p:grpSpPr>
              <p:sp>
                <p:nvSpPr>
                  <p:cNvPr id="399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241710" y="267311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400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813082" y="359823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401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670338" y="359823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cxnSp>
                <p:nvCxnSpPr>
                  <p:cNvPr id="402" name="Straight Connector 62"/>
                  <p:cNvCxnSpPr>
                    <a:cxnSpLocks noChangeShapeType="1"/>
                  </p:cNvCxnSpPr>
                  <p:nvPr/>
                </p:nvCxnSpPr>
                <p:spPr bwMode="auto">
                  <a:xfrm rot="-5400000" flipH="1" flipV="1">
                    <a:off x="662777" y="3018530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403" name="Straight Connector 63"/>
                  <p:cNvCxnSpPr>
                    <a:cxnSpLocks noChangeShapeType="1"/>
                  </p:cNvCxnSpPr>
                  <p:nvPr/>
                </p:nvCxnSpPr>
                <p:spPr bwMode="auto">
                  <a:xfrm rot="5400000" flipV="1">
                    <a:off x="1083331" y="3014958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</p:grpSp>
            <p:grpSp>
              <p:nvGrpSpPr>
                <p:cNvPr id="390" name="Group 146"/>
                <p:cNvGrpSpPr>
                  <a:grpSpLocks/>
                </p:cNvGrpSpPr>
                <p:nvPr/>
              </p:nvGrpSpPr>
              <p:grpSpPr bwMode="auto">
                <a:xfrm>
                  <a:off x="3071802" y="4714880"/>
                  <a:ext cx="1040136" cy="1108002"/>
                  <a:chOff x="813082" y="2673111"/>
                  <a:chExt cx="1040136" cy="1108002"/>
                </a:xfrm>
              </p:grpSpPr>
              <p:sp>
                <p:nvSpPr>
                  <p:cNvPr id="394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1241710" y="2673111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395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813082" y="3598232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396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670338" y="3598232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cxnSp>
                <p:nvCxnSpPr>
                  <p:cNvPr id="397" name="Straight Connector 57"/>
                  <p:cNvCxnSpPr>
                    <a:cxnSpLocks noChangeShapeType="1"/>
                  </p:cNvCxnSpPr>
                  <p:nvPr/>
                </p:nvCxnSpPr>
                <p:spPr bwMode="auto">
                  <a:xfrm rot="-5400000" flipH="1" flipV="1">
                    <a:off x="662777" y="3018530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98" name="Straight Connector 58"/>
                  <p:cNvCxnSpPr>
                    <a:cxnSpLocks noChangeShapeType="1"/>
                  </p:cNvCxnSpPr>
                  <p:nvPr/>
                </p:nvCxnSpPr>
                <p:spPr bwMode="auto">
                  <a:xfrm rot="5400000" flipV="1">
                    <a:off x="1083331" y="3014958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</p:grpSp>
            <p:cxnSp>
              <p:nvCxnSpPr>
                <p:cNvPr id="391" name="Straight Connector 51"/>
                <p:cNvCxnSpPr>
                  <a:cxnSpLocks noChangeShapeType="1"/>
                  <a:endCxn id="399" idx="3"/>
                </p:cNvCxnSpPr>
                <p:nvPr/>
              </p:nvCxnSpPr>
              <p:spPr bwMode="auto">
                <a:xfrm rot="5400000">
                  <a:off x="1675939" y="3734367"/>
                  <a:ext cx="1201938" cy="1071292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2" name="Straight Connector 52"/>
                <p:cNvCxnSpPr>
                  <a:cxnSpLocks noChangeShapeType="1"/>
                  <a:endCxn id="394" idx="5"/>
                </p:cNvCxnSpPr>
                <p:nvPr/>
              </p:nvCxnSpPr>
              <p:spPr bwMode="auto">
                <a:xfrm rot="16200000" flipH="1">
                  <a:off x="2627749" y="3842203"/>
                  <a:ext cx="1205510" cy="852048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3" name="Straight Connector 53"/>
                <p:cNvCxnSpPr>
                  <a:cxnSpLocks noChangeShapeType="1"/>
                </p:cNvCxnSpPr>
                <p:nvPr/>
              </p:nvCxnSpPr>
              <p:spPr bwMode="auto">
                <a:xfrm flipV="1">
                  <a:off x="2812832" y="2455650"/>
                  <a:ext cx="1772390" cy="1187664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404" name="TextBox 403"/>
            <p:cNvSpPr txBox="1">
              <a:spLocks noChangeArrowheads="1"/>
            </p:cNvSpPr>
            <p:nvPr/>
          </p:nvSpPr>
          <p:spPr bwMode="auto">
            <a:xfrm>
              <a:off x="8582195" y="2253828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5" name="TextBox 404"/>
            <p:cNvSpPr txBox="1">
              <a:spLocks noChangeArrowheads="1"/>
            </p:cNvSpPr>
            <p:nvPr/>
          </p:nvSpPr>
          <p:spPr bwMode="auto">
            <a:xfrm>
              <a:off x="8582195" y="2316428"/>
              <a:ext cx="267197" cy="5849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6" name="TextBox 405"/>
            <p:cNvSpPr txBox="1">
              <a:spLocks noChangeArrowheads="1"/>
            </p:cNvSpPr>
            <p:nvPr/>
          </p:nvSpPr>
          <p:spPr bwMode="auto">
            <a:xfrm>
              <a:off x="8582195" y="2372868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7" name="TextBox 406"/>
            <p:cNvSpPr txBox="1">
              <a:spLocks noChangeArrowheads="1"/>
            </p:cNvSpPr>
            <p:nvPr/>
          </p:nvSpPr>
          <p:spPr bwMode="auto">
            <a:xfrm>
              <a:off x="8582195" y="2430335"/>
              <a:ext cx="267197" cy="58494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8" name="TextBox 407"/>
            <p:cNvSpPr txBox="1">
              <a:spLocks noChangeArrowheads="1"/>
            </p:cNvSpPr>
            <p:nvPr/>
          </p:nvSpPr>
          <p:spPr bwMode="auto">
            <a:xfrm>
              <a:off x="8582195" y="2491907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" name="TextBox 16"/>
            <p:cNvSpPr txBox="1">
              <a:spLocks noChangeArrowheads="1"/>
            </p:cNvSpPr>
            <p:nvPr/>
          </p:nvSpPr>
          <p:spPr bwMode="auto">
            <a:xfrm>
              <a:off x="10119095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 smtClean="0"/>
                <a:t>111</a:t>
              </a:r>
              <a:endParaRPr lang="en-US" sz="1200" dirty="0"/>
            </a:p>
          </p:txBody>
        </p:sp>
        <p:sp>
          <p:nvSpPr>
            <p:cNvPr id="410" name="TextBox 9"/>
            <p:cNvSpPr txBox="1">
              <a:spLocks noChangeArrowheads="1"/>
            </p:cNvSpPr>
            <p:nvPr/>
          </p:nvSpPr>
          <p:spPr bwMode="auto">
            <a:xfrm>
              <a:off x="9913848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 smtClean="0"/>
                <a:t>11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4160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Issue: Min-wise </a:t>
            </a:r>
            <a:r>
              <a:rPr lang="en-US" dirty="0" smtClean="0"/>
              <a:t>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analysis to work, the hash function must be fully random</a:t>
            </a:r>
          </a:p>
          <a:p>
            <a:pPr lvl="1"/>
            <a:r>
              <a:rPr lang="en-US" dirty="0" smtClean="0"/>
              <a:t>All possibly permutations of the input are equally likely</a:t>
            </a:r>
          </a:p>
          <a:p>
            <a:pPr lvl="1"/>
            <a:r>
              <a:rPr lang="en-US" dirty="0" smtClean="0"/>
              <a:t>Unrealistic in practice: description of such a function is huge</a:t>
            </a:r>
          </a:p>
          <a:p>
            <a:r>
              <a:rPr lang="en-US" dirty="0" smtClean="0"/>
              <a:t>“Simple” hash functions don’t work well</a:t>
            </a:r>
          </a:p>
          <a:p>
            <a:pPr lvl="1"/>
            <a:r>
              <a:rPr lang="en-US" dirty="0" smtClean="0"/>
              <a:t>Universal hash functions are too skewed</a:t>
            </a:r>
          </a:p>
          <a:p>
            <a:r>
              <a:rPr lang="en-US" dirty="0" smtClean="0"/>
              <a:t>Need hash </a:t>
            </a:r>
            <a:r>
              <a:rPr lang="en-US" dirty="0" smtClean="0"/>
              <a:t>functions that are “</a:t>
            </a:r>
            <a:r>
              <a:rPr lang="en-US" dirty="0" smtClean="0">
                <a:solidFill>
                  <a:srgbClr val="C00000"/>
                </a:solidFill>
              </a:rPr>
              <a:t>approximately m</a:t>
            </a:r>
            <a:r>
              <a:rPr lang="en-US" dirty="0" smtClean="0">
                <a:solidFill>
                  <a:srgbClr val="C00000"/>
                </a:solidFill>
              </a:rPr>
              <a:t>in-wise</a:t>
            </a:r>
            <a:r>
              <a:rPr 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Probability of sampling a subset is </a:t>
            </a:r>
            <a:r>
              <a:rPr lang="en-US" b="1" dirty="0" smtClean="0"/>
              <a:t>almost</a:t>
            </a:r>
            <a:r>
              <a:rPr lang="en-US" dirty="0" smtClean="0"/>
              <a:t> uniform</a:t>
            </a:r>
            <a:endParaRPr lang="en-US" dirty="0" smtClean="0"/>
          </a:p>
          <a:p>
            <a:pPr lvl="1"/>
            <a:r>
              <a:rPr lang="en-US" dirty="0" smtClean="0"/>
              <a:t>Tabulation hashing a simple way to achieve this</a:t>
            </a:r>
            <a:endParaRPr lang="en-GB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0269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Bottom-k hashing for F</a:t>
            </a:r>
            <a:r>
              <a:rPr lang="en-US" baseline="-25000" dirty="0"/>
              <a:t>0</a:t>
            </a:r>
            <a:r>
              <a:rPr lang="en-US" dirty="0"/>
              <a:t> Estimation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7078"/>
            <a:ext cx="8229600" cy="5410200"/>
          </a:xfrm>
        </p:spPr>
        <p:txBody>
          <a:bodyPr/>
          <a:lstStyle/>
          <a:p>
            <a:r>
              <a:rPr lang="en-GB" dirty="0">
                <a:solidFill>
                  <a:schemeClr val="accent2"/>
                </a:solidFill>
              </a:rPr>
              <a:t>F</a:t>
            </a:r>
            <a:r>
              <a:rPr lang="en-GB" baseline="-25000" dirty="0">
                <a:solidFill>
                  <a:schemeClr val="accent2"/>
                </a:solidFill>
              </a:rPr>
              <a:t>0</a:t>
            </a:r>
            <a:r>
              <a:rPr lang="en-GB" dirty="0"/>
              <a:t> is the number of distinct items in the stream </a:t>
            </a:r>
          </a:p>
          <a:p>
            <a:pPr lvl="1"/>
            <a:r>
              <a:rPr lang="en-GB" dirty="0"/>
              <a:t>a fundamental quantity with many applications</a:t>
            </a:r>
          </a:p>
          <a:p>
            <a:pPr lvl="1"/>
            <a:r>
              <a:rPr lang="en-US" dirty="0"/>
              <a:t>E.g. number of distinct flows seen on a backbone </a:t>
            </a:r>
            <a:r>
              <a:rPr lang="en-US" dirty="0" smtClean="0"/>
              <a:t>link</a:t>
            </a:r>
          </a:p>
          <a:p>
            <a:r>
              <a:rPr lang="en-US" dirty="0" smtClean="0"/>
              <a:t>Let </a:t>
            </a:r>
            <a:r>
              <a:rPr lang="en-US" dirty="0">
                <a:solidFill>
                  <a:schemeClr val="accent2"/>
                </a:solidFill>
              </a:rPr>
              <a:t>m</a:t>
            </a:r>
            <a:r>
              <a:rPr lang="en-US" dirty="0"/>
              <a:t> be the domain of stream </a:t>
            </a:r>
            <a:r>
              <a:rPr lang="en-US" dirty="0" smtClean="0"/>
              <a:t>elements: </a:t>
            </a:r>
            <a:r>
              <a:rPr lang="en-US" dirty="0"/>
              <a:t>e</a:t>
            </a:r>
            <a:r>
              <a:rPr lang="en-US" dirty="0" smtClean="0"/>
              <a:t>ach data item is </a:t>
            </a:r>
            <a:r>
              <a:rPr lang="en-US" dirty="0" smtClean="0">
                <a:solidFill>
                  <a:schemeClr val="accent2"/>
                </a:solidFill>
              </a:rPr>
              <a:t>[</a:t>
            </a:r>
            <a:r>
              <a:rPr lang="en-US" dirty="0">
                <a:solidFill>
                  <a:schemeClr val="accent2"/>
                </a:solidFill>
              </a:rPr>
              <a:t>1…m]</a:t>
            </a:r>
          </a:p>
          <a:p>
            <a:r>
              <a:rPr lang="en-US" dirty="0"/>
              <a:t>Pick a </a:t>
            </a:r>
            <a:r>
              <a:rPr lang="en-US" dirty="0" smtClean="0"/>
              <a:t>random (pairwise) </a:t>
            </a:r>
            <a:r>
              <a:rPr lang="en-US" dirty="0"/>
              <a:t>hash function </a:t>
            </a:r>
            <a:r>
              <a:rPr lang="en-US" dirty="0">
                <a:solidFill>
                  <a:schemeClr val="accent2"/>
                </a:solidFill>
              </a:rPr>
              <a:t>h: [m]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</a:t>
            </a:r>
            <a:r>
              <a:rPr lang="en-US" dirty="0" smtClean="0">
                <a:solidFill>
                  <a:schemeClr val="accent2"/>
                </a:solidFill>
                <a:sym typeface="Wingdings" pitchFamily="2" charset="2"/>
              </a:rPr>
              <a:t> [</a:t>
            </a:r>
            <a:r>
              <a:rPr lang="en-US" dirty="0" smtClean="0">
                <a:solidFill>
                  <a:schemeClr val="accent2"/>
                </a:solidFill>
              </a:rPr>
              <a:t>R</a:t>
            </a:r>
            <a:r>
              <a:rPr lang="en-US" dirty="0" smtClean="0">
                <a:solidFill>
                  <a:schemeClr val="accent2"/>
                </a:solidFill>
                <a:sym typeface="Wingdings" pitchFamily="2" charset="2"/>
              </a:rPr>
              <a:t>]</a:t>
            </a:r>
            <a:endParaRPr lang="en-US" dirty="0">
              <a:solidFill>
                <a:schemeClr val="accent2"/>
              </a:solidFill>
              <a:sym typeface="Wingdings" pitchFamily="2" charset="2"/>
            </a:endParaRPr>
          </a:p>
          <a:p>
            <a:pPr lvl="1"/>
            <a:endParaRPr lang="en-US" dirty="0">
              <a:solidFill>
                <a:schemeClr val="bg2"/>
              </a:solidFill>
            </a:endParaRPr>
          </a:p>
          <a:p>
            <a:pPr lvl="1"/>
            <a:endParaRPr lang="en-US" sz="3200" dirty="0">
              <a:solidFill>
                <a:schemeClr val="bg2"/>
              </a:solidFill>
            </a:endParaRPr>
          </a:p>
          <a:p>
            <a:r>
              <a:rPr lang="en-US" dirty="0" smtClean="0"/>
              <a:t>Apply </a:t>
            </a:r>
            <a:r>
              <a:rPr lang="en-US" dirty="0" smtClean="0"/>
              <a:t>bottom-</a:t>
            </a:r>
            <a:r>
              <a:rPr lang="en-US" dirty="0" smtClean="0"/>
              <a:t>k</a:t>
            </a:r>
            <a:r>
              <a:rPr lang="en-US" dirty="0" smtClean="0"/>
              <a:t> </a:t>
            </a:r>
            <a:r>
              <a:rPr lang="en-US" dirty="0" smtClean="0"/>
              <a:t>sampling under hash function </a:t>
            </a:r>
            <a:r>
              <a:rPr lang="en-US" dirty="0" smtClean="0">
                <a:solidFill>
                  <a:schemeClr val="accent2"/>
                </a:solidFill>
              </a:rPr>
              <a:t>h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Let </a:t>
            </a:r>
            <a:r>
              <a:rPr lang="en-US" dirty="0" err="1" smtClean="0">
                <a:solidFill>
                  <a:schemeClr val="accent2"/>
                </a:solidFill>
              </a:rPr>
              <a:t>v</a:t>
            </a:r>
            <a:r>
              <a:rPr lang="en-US" baseline="-25000" dirty="0" err="1" smtClean="0">
                <a:solidFill>
                  <a:schemeClr val="accent2"/>
                </a:solidFill>
              </a:rPr>
              <a:t>s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s</a:t>
            </a:r>
            <a:r>
              <a:rPr lang="en-US" dirty="0" err="1" smtClean="0"/>
              <a:t>’th</a:t>
            </a:r>
            <a:r>
              <a:rPr lang="en-US" dirty="0" smtClean="0"/>
              <a:t> </a:t>
            </a:r>
            <a:r>
              <a:rPr lang="en-US" dirty="0" smtClean="0"/>
              <a:t>smallest (distinct) value </a:t>
            </a:r>
            <a:r>
              <a:rPr lang="en-US" dirty="0"/>
              <a:t>of </a:t>
            </a:r>
            <a:r>
              <a:rPr lang="en-US" dirty="0">
                <a:solidFill>
                  <a:schemeClr val="accent2"/>
                </a:solidFill>
              </a:rPr>
              <a:t>h(</a:t>
            </a:r>
            <a:r>
              <a:rPr lang="en-US" dirty="0" err="1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r>
              <a:rPr lang="en-US" dirty="0"/>
              <a:t> </a:t>
            </a:r>
            <a:r>
              <a:rPr lang="en-US" dirty="0" smtClean="0"/>
              <a:t>seen</a:t>
            </a:r>
            <a:endParaRPr lang="en-US" dirty="0"/>
          </a:p>
          <a:p>
            <a:r>
              <a:rPr lang="en-US" dirty="0"/>
              <a:t>If </a:t>
            </a:r>
            <a:r>
              <a:rPr lang="en-US" dirty="0" smtClean="0">
                <a:solidFill>
                  <a:schemeClr val="accent2"/>
                </a:solidFill>
              </a:rPr>
              <a:t>n = F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&lt;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, </a:t>
            </a:r>
            <a:r>
              <a:rPr lang="en-US" dirty="0"/>
              <a:t>give exact answer, else estimate </a:t>
            </a:r>
            <a:r>
              <a:rPr lang="en-US" dirty="0">
                <a:solidFill>
                  <a:schemeClr val="accent2"/>
                </a:solidFill>
              </a:rPr>
              <a:t>F’</a:t>
            </a:r>
            <a:r>
              <a:rPr lang="en-US" baseline="-25000" dirty="0">
                <a:solidFill>
                  <a:schemeClr val="accent2"/>
                </a:solidFill>
              </a:rPr>
              <a:t>0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dirty="0" err="1" smtClean="0">
                <a:solidFill>
                  <a:schemeClr val="accent2"/>
                </a:solidFill>
              </a:rPr>
              <a:t>sR</a:t>
            </a:r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v</a:t>
            </a:r>
            <a:r>
              <a:rPr lang="en-US" baseline="-25000" dirty="0" err="1" smtClean="0">
                <a:solidFill>
                  <a:schemeClr val="accent2"/>
                </a:solidFill>
              </a:rPr>
              <a:t>s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 err="1" smtClean="0">
                <a:solidFill>
                  <a:schemeClr val="accent2"/>
                </a:solidFill>
              </a:rPr>
              <a:t>v</a:t>
            </a:r>
            <a:r>
              <a:rPr lang="en-US" baseline="-25000" dirty="0" err="1" smtClean="0">
                <a:solidFill>
                  <a:schemeClr val="accent2"/>
                </a:solidFill>
              </a:rPr>
              <a:t>s</a:t>
            </a:r>
            <a:r>
              <a:rPr lang="en-US" dirty="0" smtClean="0">
                <a:solidFill>
                  <a:schemeClr val="accent2"/>
                </a:solidFill>
              </a:rPr>
              <a:t>/R</a:t>
            </a:r>
            <a:r>
              <a:rPr lang="en-US" dirty="0" smtClean="0"/>
              <a:t> </a:t>
            </a:r>
            <a:r>
              <a:rPr lang="en-US" dirty="0">
                <a:latin typeface="Symbol" pitchFamily="18" charset="2"/>
                <a:sym typeface="Symbol" pitchFamily="18" charset="2"/>
              </a:rPr>
              <a:t></a:t>
            </a:r>
            <a:r>
              <a:rPr lang="en-US" dirty="0"/>
              <a:t> fraction of hash domain occupied by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/>
              <a:t>smallest</a:t>
            </a:r>
          </a:p>
        </p:txBody>
      </p:sp>
      <p:sp>
        <p:nvSpPr>
          <p:cNvPr id="571396" name="Rectangle 4"/>
          <p:cNvSpPr>
            <a:spLocks noChangeArrowheads="1"/>
          </p:cNvSpPr>
          <p:nvPr/>
        </p:nvSpPr>
        <p:spPr bwMode="auto">
          <a:xfrm>
            <a:off x="2432844" y="3729568"/>
            <a:ext cx="4038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397" name="Oval 5"/>
          <p:cNvSpPr>
            <a:spLocks noChangeArrowheads="1"/>
          </p:cNvSpPr>
          <p:nvPr/>
        </p:nvSpPr>
        <p:spPr bwMode="auto">
          <a:xfrm>
            <a:off x="2509044" y="3805768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398" name="Oval 6"/>
          <p:cNvSpPr>
            <a:spLocks noChangeArrowheads="1"/>
          </p:cNvSpPr>
          <p:nvPr/>
        </p:nvSpPr>
        <p:spPr bwMode="auto">
          <a:xfrm>
            <a:off x="2890044" y="3881968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399" name="Oval 7"/>
          <p:cNvSpPr>
            <a:spLocks noChangeArrowheads="1"/>
          </p:cNvSpPr>
          <p:nvPr/>
        </p:nvSpPr>
        <p:spPr bwMode="auto">
          <a:xfrm>
            <a:off x="3271044" y="3729568"/>
            <a:ext cx="152400" cy="1524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400" name="Oval 8"/>
          <p:cNvSpPr>
            <a:spLocks noChangeArrowheads="1"/>
          </p:cNvSpPr>
          <p:nvPr/>
        </p:nvSpPr>
        <p:spPr bwMode="auto">
          <a:xfrm>
            <a:off x="3956844" y="3881968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401" name="Oval 9"/>
          <p:cNvSpPr>
            <a:spLocks noChangeArrowheads="1"/>
          </p:cNvSpPr>
          <p:nvPr/>
        </p:nvSpPr>
        <p:spPr bwMode="auto">
          <a:xfrm>
            <a:off x="5557044" y="3881968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402" name="Text Box 10"/>
          <p:cNvSpPr txBox="1">
            <a:spLocks noChangeArrowheads="1"/>
          </p:cNvSpPr>
          <p:nvPr/>
        </p:nvSpPr>
        <p:spPr bwMode="auto">
          <a:xfrm>
            <a:off x="6761957" y="4147081"/>
            <a:ext cx="351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R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571403" name="Text Box 11"/>
          <p:cNvSpPr txBox="1">
            <a:spLocks noChangeArrowheads="1"/>
          </p:cNvSpPr>
          <p:nvPr/>
        </p:nvSpPr>
        <p:spPr bwMode="auto">
          <a:xfrm>
            <a:off x="2128044" y="4110568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accent2"/>
                </a:solidFill>
              </a:rPr>
              <a:t>0R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414298" y="3599393"/>
            <a:ext cx="376238" cy="903288"/>
            <a:chOff x="2028" y="1872"/>
            <a:chExt cx="237" cy="569"/>
          </a:xfrm>
        </p:grpSpPr>
        <p:sp>
          <p:nvSpPr>
            <p:cNvPr id="571405" name="Line 13"/>
            <p:cNvSpPr>
              <a:spLocks noChangeShapeType="1"/>
            </p:cNvSpPr>
            <p:nvPr/>
          </p:nvSpPr>
          <p:spPr bwMode="auto">
            <a:xfrm flipV="1">
              <a:off x="2064" y="1872"/>
              <a:ext cx="0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571406" name="Text Box 14"/>
            <p:cNvSpPr txBox="1">
              <a:spLocks noChangeArrowheads="1"/>
            </p:cNvSpPr>
            <p:nvPr/>
          </p:nvSpPr>
          <p:spPr bwMode="auto">
            <a:xfrm>
              <a:off x="2028" y="2208"/>
              <a:ext cx="23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dirty="0" err="1" smtClean="0">
                  <a:solidFill>
                    <a:schemeClr val="accent2"/>
                  </a:solidFill>
                </a:rPr>
                <a:t>v</a:t>
              </a:r>
              <a:r>
                <a:rPr lang="en-GB" baseline="-25000" dirty="0" err="1" smtClean="0">
                  <a:solidFill>
                    <a:schemeClr val="accent2"/>
                  </a:solidFill>
                </a:rPr>
                <a:t>s</a:t>
              </a:r>
              <a:endParaRPr lang="en-US" baseline="-250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571407" name="Oval 15"/>
          <p:cNvSpPr>
            <a:spLocks noChangeArrowheads="1"/>
          </p:cNvSpPr>
          <p:nvPr/>
        </p:nvSpPr>
        <p:spPr bwMode="auto">
          <a:xfrm>
            <a:off x="4871244" y="3827993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1408" name="Oval 16"/>
          <p:cNvSpPr>
            <a:spLocks noChangeArrowheads="1"/>
          </p:cNvSpPr>
          <p:nvPr/>
        </p:nvSpPr>
        <p:spPr bwMode="auto">
          <a:xfrm>
            <a:off x="2890044" y="3885143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48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1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1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1.48148E-6 L -0.09167 1.48148E-6 " pathEditMode="relative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2.59259E-6 L -0.26355 0.001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1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1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1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1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355 0.00116 L -0.38021 0.00116 " pathEditMode="relative" ptsTypes="AA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/>
      <p:bldP spid="571397" grpId="0" animBg="1"/>
      <p:bldP spid="571398" grpId="0" animBg="1"/>
      <p:bldP spid="571399" grpId="0" animBg="1"/>
      <p:bldP spid="571400" grpId="0" animBg="1"/>
      <p:bldP spid="571401" grpId="0" animBg="1"/>
      <p:bldP spid="571407" grpId="0" animBg="1"/>
      <p:bldP spid="5714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F</a:t>
            </a:r>
            <a:r>
              <a:rPr lang="en-US" baseline="-25000"/>
              <a:t>0</a:t>
            </a:r>
            <a:r>
              <a:rPr lang="en-US"/>
              <a:t> algorithm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686800" cy="4800600"/>
          </a:xfrm>
        </p:spPr>
        <p:txBody>
          <a:bodyPr/>
          <a:lstStyle/>
          <a:p>
            <a:r>
              <a:rPr lang="en-US" dirty="0" smtClean="0"/>
              <a:t>Can show that it is unlikely to have an overestimate</a:t>
            </a:r>
          </a:p>
          <a:p>
            <a:pPr lvl="1"/>
            <a:r>
              <a:rPr lang="en-US" dirty="0" smtClean="0"/>
              <a:t>Too many items hashed below a fixed value</a:t>
            </a:r>
          </a:p>
          <a:p>
            <a:pPr lvl="1"/>
            <a:r>
              <a:rPr lang="en-US" dirty="0" smtClean="0"/>
              <a:t>Can treat each event of an item hashing too low as independent</a:t>
            </a:r>
          </a:p>
          <a:p>
            <a:r>
              <a:rPr lang="en-US" dirty="0" smtClean="0"/>
              <a:t>Similar outline to show unlikely to have an overestimate</a:t>
            </a:r>
          </a:p>
          <a:p>
            <a:r>
              <a:rPr lang="en-US" dirty="0" smtClean="0"/>
              <a:t>(Relative) error scales as </a:t>
            </a:r>
            <a:r>
              <a:rPr lang="en-US" dirty="0" smtClean="0">
                <a:solidFill>
                  <a:schemeClr val="accent2"/>
                </a:solidFill>
              </a:rPr>
              <a:t>1/</a:t>
            </a:r>
            <a:r>
              <a:rPr lang="en-US" dirty="0" smtClean="0">
                <a:solidFill>
                  <a:schemeClr val="accent2"/>
                </a:solidFill>
                <a:latin typeface="Calibri"/>
              </a:rPr>
              <a:t>√s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CC3300"/>
                </a:solidFill>
              </a:rPr>
              <a:t>Space cost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Store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/>
              <a:t>hash values, so </a:t>
            </a:r>
            <a:r>
              <a:rPr lang="en-US" dirty="0" smtClean="0">
                <a:solidFill>
                  <a:schemeClr val="accent2"/>
                </a:solidFill>
              </a:rPr>
              <a:t>O(s log </a:t>
            </a:r>
            <a:r>
              <a:rPr lang="en-US" dirty="0">
                <a:solidFill>
                  <a:schemeClr val="accent2"/>
                </a:solidFill>
              </a:rPr>
              <a:t>m) </a:t>
            </a:r>
            <a:r>
              <a:rPr lang="en-US" dirty="0"/>
              <a:t>bits</a:t>
            </a:r>
          </a:p>
          <a:p>
            <a:pPr lvl="1"/>
            <a:r>
              <a:rPr lang="en-US" dirty="0"/>
              <a:t>Can improve to </a:t>
            </a:r>
            <a:r>
              <a:rPr lang="en-US" dirty="0" smtClean="0">
                <a:solidFill>
                  <a:schemeClr val="accent2"/>
                </a:solidFill>
              </a:rPr>
              <a:t>O(s + </a:t>
            </a:r>
            <a:r>
              <a:rPr lang="en-US" dirty="0">
                <a:solidFill>
                  <a:schemeClr val="accent2"/>
                </a:solidFill>
              </a:rPr>
              <a:t>log m) </a:t>
            </a:r>
            <a:r>
              <a:rPr lang="en-US" dirty="0"/>
              <a:t>with additional hashing </a:t>
            </a:r>
            <a:r>
              <a:rPr lang="en-US" dirty="0" smtClean="0"/>
              <a:t>tricks</a:t>
            </a:r>
          </a:p>
          <a:p>
            <a:pPr lvl="1"/>
            <a:r>
              <a:rPr lang="en-US" dirty="0" smtClean="0"/>
              <a:t>See also “</a:t>
            </a:r>
            <a:r>
              <a:rPr lang="en-GB" dirty="0" smtClean="0"/>
              <a:t>Streamed </a:t>
            </a:r>
            <a:r>
              <a:rPr lang="en-GB" dirty="0"/>
              <a:t>Approximate Counting of Distinct </a:t>
            </a:r>
            <a:r>
              <a:rPr lang="en-GB" dirty="0" smtClean="0"/>
              <a:t>Elements”, KDD’14</a:t>
            </a:r>
            <a:endParaRPr lang="en-US" dirty="0" smtClean="0"/>
          </a:p>
          <a:p>
            <a:endParaRPr lang="en-US" dirty="0"/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73444" name="Rectangle 4"/>
          <p:cNvSpPr>
            <a:spLocks noChangeArrowheads="1"/>
          </p:cNvSpPr>
          <p:nvPr/>
        </p:nvSpPr>
        <p:spPr bwMode="auto">
          <a:xfrm>
            <a:off x="2589747" y="5506508"/>
            <a:ext cx="4038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45" name="Line 5"/>
          <p:cNvSpPr>
            <a:spLocks noChangeShapeType="1"/>
          </p:cNvSpPr>
          <p:nvPr/>
        </p:nvSpPr>
        <p:spPr bwMode="auto">
          <a:xfrm>
            <a:off x="3885147" y="5376333"/>
            <a:ext cx="0" cy="815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46" name="Oval 6"/>
          <p:cNvSpPr>
            <a:spLocks noChangeArrowheads="1"/>
          </p:cNvSpPr>
          <p:nvPr/>
        </p:nvSpPr>
        <p:spPr bwMode="auto">
          <a:xfrm>
            <a:off x="2665947" y="5582708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47" name="Oval 7"/>
          <p:cNvSpPr>
            <a:spLocks noChangeArrowheads="1"/>
          </p:cNvSpPr>
          <p:nvPr/>
        </p:nvSpPr>
        <p:spPr bwMode="auto">
          <a:xfrm>
            <a:off x="3046947" y="5658908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48" name="Oval 8"/>
          <p:cNvSpPr>
            <a:spLocks noChangeArrowheads="1"/>
          </p:cNvSpPr>
          <p:nvPr/>
        </p:nvSpPr>
        <p:spPr bwMode="auto">
          <a:xfrm>
            <a:off x="3427947" y="5506508"/>
            <a:ext cx="152400" cy="1524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49" name="Oval 9"/>
          <p:cNvSpPr>
            <a:spLocks noChangeArrowheads="1"/>
          </p:cNvSpPr>
          <p:nvPr/>
        </p:nvSpPr>
        <p:spPr bwMode="auto">
          <a:xfrm>
            <a:off x="3656547" y="565890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0" name="Oval 10"/>
          <p:cNvSpPr>
            <a:spLocks noChangeArrowheads="1"/>
          </p:cNvSpPr>
          <p:nvPr/>
        </p:nvSpPr>
        <p:spPr bwMode="auto">
          <a:xfrm>
            <a:off x="4113747" y="5658908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1" name="Oval 11"/>
          <p:cNvSpPr>
            <a:spLocks noChangeArrowheads="1"/>
          </p:cNvSpPr>
          <p:nvPr/>
        </p:nvSpPr>
        <p:spPr bwMode="auto">
          <a:xfrm>
            <a:off x="4951947" y="5658908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2" name="Oval 12"/>
          <p:cNvSpPr>
            <a:spLocks noChangeArrowheads="1"/>
          </p:cNvSpPr>
          <p:nvPr/>
        </p:nvSpPr>
        <p:spPr bwMode="auto">
          <a:xfrm>
            <a:off x="5332947" y="5582708"/>
            <a:ext cx="152400" cy="1524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3" name="Oval 13"/>
          <p:cNvSpPr>
            <a:spLocks noChangeArrowheads="1"/>
          </p:cNvSpPr>
          <p:nvPr/>
        </p:nvSpPr>
        <p:spPr bwMode="auto">
          <a:xfrm>
            <a:off x="5713947" y="5658908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4" name="Oval 14"/>
          <p:cNvSpPr>
            <a:spLocks noChangeArrowheads="1"/>
          </p:cNvSpPr>
          <p:nvPr/>
        </p:nvSpPr>
        <p:spPr bwMode="auto">
          <a:xfrm>
            <a:off x="6094947" y="5582708"/>
            <a:ext cx="1524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5" name="Oval 15"/>
          <p:cNvSpPr>
            <a:spLocks noChangeArrowheads="1"/>
          </p:cNvSpPr>
          <p:nvPr/>
        </p:nvSpPr>
        <p:spPr bwMode="auto">
          <a:xfrm>
            <a:off x="6399747" y="5582708"/>
            <a:ext cx="152400" cy="1524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56" name="Text Box 16"/>
          <p:cNvSpPr txBox="1">
            <a:spLocks noChangeArrowheads="1"/>
          </p:cNvSpPr>
          <p:nvPr/>
        </p:nvSpPr>
        <p:spPr bwMode="auto">
          <a:xfrm>
            <a:off x="6460072" y="5924021"/>
            <a:ext cx="351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R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573457" name="Text Box 17"/>
          <p:cNvSpPr txBox="1">
            <a:spLocks noChangeArrowheads="1"/>
          </p:cNvSpPr>
          <p:nvPr/>
        </p:nvSpPr>
        <p:spPr bwMode="auto">
          <a:xfrm>
            <a:off x="3847047" y="5920846"/>
            <a:ext cx="11769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accent2"/>
                </a:solidFill>
              </a:rPr>
              <a:t>sR</a:t>
            </a:r>
            <a:r>
              <a:rPr lang="en-US" dirty="0" smtClean="0">
                <a:solidFill>
                  <a:schemeClr val="accent2"/>
                </a:solidFill>
              </a:rPr>
              <a:t>/(</a:t>
            </a:r>
            <a:r>
              <a:rPr lang="en-US" dirty="0">
                <a:solidFill>
                  <a:schemeClr val="accent2"/>
                </a:solidFill>
              </a:rPr>
              <a:t>1+</a:t>
            </a:r>
            <a:r>
              <a:rPr lang="en-US" dirty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dirty="0" smtClean="0">
                <a:solidFill>
                  <a:schemeClr val="accent2"/>
                </a:solidFill>
              </a:rPr>
              <a:t>)n</a:t>
            </a:r>
            <a:endParaRPr lang="en-US" baseline="-25000" dirty="0">
              <a:solidFill>
                <a:schemeClr val="accent2"/>
              </a:solidFill>
            </a:endParaRPr>
          </a:p>
        </p:txBody>
      </p:sp>
      <p:sp>
        <p:nvSpPr>
          <p:cNvPr id="573458" name="Text Box 18"/>
          <p:cNvSpPr txBox="1">
            <a:spLocks noChangeArrowheads="1"/>
          </p:cNvSpPr>
          <p:nvPr/>
        </p:nvSpPr>
        <p:spPr bwMode="auto">
          <a:xfrm>
            <a:off x="2284947" y="5887508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accent2"/>
                </a:solidFill>
              </a:rPr>
              <a:t>0R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573459" name="Line 19"/>
          <p:cNvSpPr>
            <a:spLocks noChangeShapeType="1"/>
          </p:cNvSpPr>
          <p:nvPr/>
        </p:nvSpPr>
        <p:spPr bwMode="auto">
          <a:xfrm flipV="1">
            <a:off x="3427947" y="5376333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60" name="Text Box 20"/>
          <p:cNvSpPr txBox="1">
            <a:spLocks noChangeArrowheads="1"/>
          </p:cNvSpPr>
          <p:nvPr/>
        </p:nvSpPr>
        <p:spPr bwMode="auto">
          <a:xfrm>
            <a:off x="3370797" y="5909733"/>
            <a:ext cx="377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 err="1" smtClean="0">
                <a:solidFill>
                  <a:schemeClr val="accent2"/>
                </a:solidFill>
              </a:rPr>
              <a:t>v</a:t>
            </a:r>
            <a:r>
              <a:rPr lang="en-GB" baseline="-25000" dirty="0" err="1" smtClean="0">
                <a:solidFill>
                  <a:schemeClr val="accent2"/>
                </a:solidFill>
              </a:rPr>
              <a:t>s</a:t>
            </a:r>
            <a:endParaRPr lang="en-US" baseline="-25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403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Weighted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492067" cy="4533900"/>
          </a:xfrm>
        </p:spPr>
        <p:txBody>
          <a:bodyPr/>
          <a:lstStyle/>
          <a:p>
            <a:r>
              <a:rPr lang="en-US" dirty="0" smtClean="0"/>
              <a:t>Want to extend bottom-k results when data has weights</a:t>
            </a:r>
          </a:p>
          <a:p>
            <a:r>
              <a:rPr lang="en-US" dirty="0" smtClean="0"/>
              <a:t>Specifically, two data sets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dirty="0" smtClean="0"/>
              <a:t> where each element has weight</a:t>
            </a:r>
          </a:p>
          <a:p>
            <a:pPr lvl="1"/>
            <a:r>
              <a:rPr lang="en-US" dirty="0" smtClean="0"/>
              <a:t>Weights are aggregated: we see whole weight of element together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Weighted </a:t>
            </a:r>
            <a:r>
              <a:rPr lang="en-US" dirty="0" err="1" smtClean="0">
                <a:solidFill>
                  <a:srgbClr val="1FB518"/>
                </a:solidFill>
              </a:rPr>
              <a:t>Jaccard</a:t>
            </a:r>
            <a:r>
              <a:rPr lang="en-US" dirty="0" smtClean="0"/>
              <a:t>: want probability that </a:t>
            </a:r>
            <a:r>
              <a:rPr lang="en-US" dirty="0" smtClean="0"/>
              <a:t>same key </a:t>
            </a:r>
            <a:r>
              <a:rPr lang="en-US" dirty="0" smtClean="0"/>
              <a:t>is chosen by both to </a:t>
            </a:r>
            <a:r>
              <a:rPr lang="en-US" dirty="0" smtClean="0"/>
              <a:t>be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solidFill>
                  <a:schemeClr val="accent2"/>
                </a:solidFill>
                <a:latin typeface="Calibri"/>
                <a:sym typeface="Symbol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min(A(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), B(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))/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solidFill>
                  <a:schemeClr val="accent2"/>
                </a:solidFill>
                <a:latin typeface="Calibri"/>
                <a:sym typeface="Symbol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max(A(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), B(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))</a:t>
            </a:r>
          </a:p>
          <a:p>
            <a:r>
              <a:rPr lang="en-US" dirty="0" smtClean="0"/>
              <a:t>Sampling method should obey uniformity and consistency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Uniformity</a:t>
            </a:r>
            <a:r>
              <a:rPr lang="en-US" dirty="0" smtClean="0"/>
              <a:t>: element 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/>
              <a:t> picked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/>
              <a:t>with </a:t>
            </a:r>
            <a:r>
              <a:rPr lang="en-US" dirty="0" smtClean="0"/>
              <a:t>probability proportional to </a:t>
            </a:r>
            <a:r>
              <a:rPr lang="en-US" dirty="0" smtClean="0">
                <a:solidFill>
                  <a:schemeClr val="accent2"/>
                </a:solidFill>
              </a:rPr>
              <a:t>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Consistency</a:t>
            </a:r>
            <a:r>
              <a:rPr lang="en-US" dirty="0" smtClean="0"/>
              <a:t>: if 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/>
              <a:t> is picked from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chemeClr val="accent2"/>
                </a:solidFill>
              </a:rPr>
              <a:t>B(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 &gt; 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  <a:r>
              <a:rPr lang="en-US" dirty="0" smtClean="0"/>
              <a:t>, then 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/>
              <a:t> also picked for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Simple solution</a:t>
            </a:r>
            <a:r>
              <a:rPr lang="en-US" dirty="0" smtClean="0"/>
              <a:t>: assuming integer weights, treat weight </a:t>
            </a:r>
            <a:r>
              <a:rPr lang="en-US" dirty="0" smtClean="0">
                <a:solidFill>
                  <a:schemeClr val="accent2"/>
                </a:solidFill>
              </a:rPr>
              <a:t>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/>
              <a:t>as </a:t>
            </a:r>
            <a:r>
              <a:rPr lang="en-US" dirty="0" smtClean="0">
                <a:solidFill>
                  <a:schemeClr val="accent2"/>
                </a:solidFill>
              </a:rPr>
              <a:t>A(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/>
              <a:t>unique (different) copies of element 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/>
              <a:t>, apply bottom-k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Limitations</a:t>
            </a:r>
            <a:r>
              <a:rPr lang="en-US" dirty="0" smtClean="0"/>
              <a:t>: slow, </a:t>
            </a:r>
            <a:r>
              <a:rPr lang="en-US" dirty="0" err="1" smtClean="0"/>
              <a:t>unscalable</a:t>
            </a:r>
            <a:r>
              <a:rPr lang="en-US" dirty="0" smtClean="0"/>
              <a:t> when weights can be large</a:t>
            </a:r>
          </a:p>
          <a:p>
            <a:pPr lvl="1"/>
            <a:r>
              <a:rPr lang="en-US" dirty="0" smtClean="0"/>
              <a:t>Need to rescale fractional weights to integral multiples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7941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Weighted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 smtClean="0"/>
              <a:t>Efficient sampling distributions exist achieving uniformity and consistency</a:t>
            </a:r>
          </a:p>
          <a:p>
            <a:r>
              <a:rPr lang="en-US" dirty="0" smtClean="0"/>
              <a:t>Basic idea: consider a weight </a:t>
            </a:r>
            <a:r>
              <a:rPr lang="en-US" dirty="0" smtClean="0">
                <a:solidFill>
                  <a:schemeClr val="accent2"/>
                </a:solidFill>
              </a:rPr>
              <a:t>w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chemeClr val="accent2"/>
                </a:solidFill>
              </a:rPr>
              <a:t>w/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</a:t>
            </a:r>
            <a:r>
              <a:rPr lang="en-US" dirty="0" smtClean="0"/>
              <a:t> different elements</a:t>
            </a:r>
          </a:p>
          <a:p>
            <a:pPr lvl="1"/>
            <a:r>
              <a:rPr lang="en-US" dirty="0" smtClean="0"/>
              <a:t>Compute the probability that any of these achieves the minimum value</a:t>
            </a:r>
          </a:p>
          <a:p>
            <a:pPr lvl="1"/>
            <a:r>
              <a:rPr lang="en-US" dirty="0" smtClean="0"/>
              <a:t>Study the limiting distribution as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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</a:t>
            </a:r>
            <a:r>
              <a:rPr lang="en-US" dirty="0" smtClean="0">
                <a:solidFill>
                  <a:schemeClr val="accent2"/>
                </a:solidFill>
              </a:rPr>
              <a:t> 0</a:t>
            </a:r>
          </a:p>
          <a:p>
            <a:r>
              <a:rPr lang="en-US" dirty="0" smtClean="0"/>
              <a:t>Consistent Weighted Sampling 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Manasse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McSherry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Talway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 07]</a:t>
            </a:r>
            <a:r>
              <a:rPr lang="en-US" dirty="0" smtClean="0">
                <a:latin typeface="Arial Narrow" panose="020B0606020202030204" pitchFamily="34" charset="0"/>
              </a:rPr>
              <a:t>, 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Ioffe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 10]</a:t>
            </a:r>
          </a:p>
          <a:p>
            <a:pPr lvl="1"/>
            <a:r>
              <a:rPr lang="en-US" dirty="0"/>
              <a:t>Use hash of item to determine which points </a:t>
            </a:r>
            <a:r>
              <a:rPr lang="en-US" dirty="0" smtClean="0"/>
              <a:t>sampled via careful transform</a:t>
            </a:r>
          </a:p>
          <a:p>
            <a:pPr lvl="1"/>
            <a:r>
              <a:rPr lang="en-US" dirty="0" smtClean="0"/>
              <a:t>Many details needed to contain bit-precision, allow fast </a:t>
            </a:r>
            <a:r>
              <a:rPr lang="en-US" dirty="0" smtClean="0"/>
              <a:t>computation</a:t>
            </a:r>
          </a:p>
          <a:p>
            <a:r>
              <a:rPr lang="en-US" dirty="0" smtClean="0"/>
              <a:t>Other combinations of key weights are possible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[Cohen Kaplan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Sen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09]</a:t>
            </a:r>
          </a:p>
          <a:p>
            <a:pPr lvl="1"/>
            <a:r>
              <a:rPr lang="en-US" dirty="0" smtClean="0"/>
              <a:t>Min of weights, max of weights, sum of (absolute) differences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28904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:\Latex\Seminar\Sigcomm00\Figs\domain.gif"/>
          <p:cNvPicPr>
            <a:picLocks noChangeAspect="1" noChangeArrowheads="1"/>
          </p:cNvPicPr>
          <p:nvPr/>
        </p:nvPicPr>
        <p:blipFill>
          <a:blip r:embed="rId2" cstate="print">
            <a:alphaModFix/>
          </a:blip>
          <a:srcRect/>
          <a:stretch>
            <a:fillRect/>
          </a:stretch>
        </p:blipFill>
        <p:spPr bwMode="auto">
          <a:xfrm>
            <a:off x="5452845" y="1311965"/>
            <a:ext cx="3767355" cy="2117035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Trajectory Sampling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  <a:ln>
            <a:solidFill>
              <a:srgbClr val="000000">
                <a:alpha val="0"/>
              </a:srgbClr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Aims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[Duffield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Grossglauser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01]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Probe packets at each router they traverse</a:t>
            </a:r>
          </a:p>
          <a:p>
            <a:pPr lvl="1"/>
            <a:r>
              <a:rPr lang="en-US" dirty="0" smtClean="0"/>
              <a:t>Collate reports to infer link loss and latency</a:t>
            </a:r>
          </a:p>
          <a:p>
            <a:pPr lvl="1"/>
            <a:r>
              <a:rPr lang="en-US" dirty="0" smtClean="0"/>
              <a:t>Need to sample; independent sampling no use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Hash-based sampling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All routers/packets: compute hash </a:t>
            </a:r>
            <a:r>
              <a:rPr lang="en-US" dirty="0" smtClean="0">
                <a:solidFill>
                  <a:schemeClr val="accent2"/>
                </a:solidFill>
              </a:rPr>
              <a:t>h</a:t>
            </a:r>
            <a:r>
              <a:rPr lang="en-US" dirty="0" smtClean="0"/>
              <a:t> of invariant packet fields</a:t>
            </a:r>
            <a:endParaRPr lang="en-US" dirty="0"/>
          </a:p>
          <a:p>
            <a:pPr lvl="1"/>
            <a:r>
              <a:rPr lang="en-US" dirty="0"/>
              <a:t>Sample if </a:t>
            </a:r>
            <a:r>
              <a:rPr lang="en-US" dirty="0">
                <a:solidFill>
                  <a:schemeClr val="accent2"/>
                </a:solidFill>
              </a:rPr>
              <a:t>h </a:t>
            </a:r>
            <a:r>
              <a:rPr lang="en-US" dirty="0">
                <a:solidFill>
                  <a:schemeClr val="accent2"/>
                </a:solidFill>
                <a:sym typeface="Symbol"/>
              </a:rPr>
              <a:t></a:t>
            </a:r>
            <a:r>
              <a:rPr lang="en-US" dirty="0">
                <a:sym typeface="Symbol"/>
              </a:rPr>
              <a:t> some </a:t>
            </a:r>
            <a:r>
              <a:rPr lang="en-US" dirty="0">
                <a:solidFill>
                  <a:schemeClr val="accent2"/>
                </a:solidFill>
                <a:sym typeface="Symbol"/>
              </a:rPr>
              <a:t>H</a:t>
            </a:r>
            <a:r>
              <a:rPr lang="en-US" dirty="0">
                <a:sym typeface="Symbol"/>
              </a:rPr>
              <a:t> and </a:t>
            </a:r>
            <a:r>
              <a:rPr lang="en-US" dirty="0" smtClean="0">
                <a:sym typeface="Symbol"/>
              </a:rPr>
              <a:t>report </a:t>
            </a:r>
            <a:r>
              <a:rPr lang="en-US" dirty="0">
                <a:sym typeface="Symbol"/>
              </a:rPr>
              <a:t>to </a:t>
            </a:r>
            <a:r>
              <a:rPr lang="en-US" dirty="0" smtClean="0">
                <a:sym typeface="Symbol"/>
              </a:rPr>
              <a:t>collector; tune sample rate with </a:t>
            </a:r>
            <a:r>
              <a:rPr lang="en-US" dirty="0" smtClean="0">
                <a:solidFill>
                  <a:schemeClr val="accent2"/>
                </a:solidFill>
                <a:sym typeface="Symbol"/>
              </a:rPr>
              <a:t>|H|</a:t>
            </a:r>
            <a:endParaRPr lang="en-US" dirty="0">
              <a:solidFill>
                <a:schemeClr val="accent2"/>
              </a:solidFill>
              <a:sym typeface="Symbol"/>
            </a:endParaRPr>
          </a:p>
          <a:p>
            <a:pPr lvl="1"/>
            <a:r>
              <a:rPr lang="en-US" dirty="0" smtClean="0"/>
              <a:t>Use high entropy packet fields as hash input, e.g. IP addresses, ID field</a:t>
            </a:r>
          </a:p>
          <a:p>
            <a:pPr lvl="1"/>
            <a:r>
              <a:rPr lang="en-US" dirty="0" smtClean="0"/>
              <a:t>Hash function choice trade-off between speed, uniformity &amp; security</a:t>
            </a:r>
          </a:p>
          <a:p>
            <a:r>
              <a:rPr lang="en-US" dirty="0" smtClean="0"/>
              <a:t>Standardized in Internet Engineering Task Force (IETF)</a:t>
            </a:r>
          </a:p>
          <a:p>
            <a:pPr lvl="1"/>
            <a:r>
              <a:rPr lang="en-US" dirty="0" smtClean="0"/>
              <a:t>Service providers need consistency across different vendors</a:t>
            </a:r>
          </a:p>
          <a:p>
            <a:pPr lvl="1"/>
            <a:r>
              <a:rPr lang="en-US" dirty="0"/>
              <a:t>Several hash </a:t>
            </a:r>
            <a:r>
              <a:rPr lang="en-US" dirty="0" smtClean="0"/>
              <a:t>functions </a:t>
            </a:r>
            <a:r>
              <a:rPr lang="en-US" dirty="0" smtClean="0"/>
              <a:t>standardized, </a:t>
            </a:r>
            <a:r>
              <a:rPr lang="en-US" dirty="0" smtClean="0"/>
              <a:t>extensible</a:t>
            </a:r>
          </a:p>
          <a:p>
            <a:pPr lvl="1"/>
            <a:r>
              <a:rPr lang="en-US" dirty="0" smtClean="0"/>
              <a:t>Same issues arise in other big data ecosystems (apps and APIs)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6266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Sampling in Network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/>
              <a:t>Many different network subsystems used to provide service</a:t>
            </a:r>
          </a:p>
          <a:p>
            <a:pPr lvl="1"/>
            <a:r>
              <a:rPr lang="en-US" dirty="0"/>
              <a:t>Monitored through event logs, passive measurement of traffic &amp; protocols</a:t>
            </a:r>
          </a:p>
          <a:p>
            <a:pPr lvl="1"/>
            <a:r>
              <a:rPr lang="en-US" dirty="0"/>
              <a:t>Need cross-system sample that captures full interaction between network and a representative set of users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Ideal</a:t>
            </a:r>
            <a:r>
              <a:rPr lang="en-US" dirty="0" smtClean="0"/>
              <a:t>: hash-based selection based on common identifier</a:t>
            </a:r>
            <a:endParaRPr lang="en-US" dirty="0"/>
          </a:p>
          <a:p>
            <a:r>
              <a:rPr lang="en-US" dirty="0" smtClean="0">
                <a:solidFill>
                  <a:srgbClr val="C00000"/>
                </a:solidFill>
              </a:rPr>
              <a:t>Administrative challenges</a:t>
            </a:r>
            <a:r>
              <a:rPr lang="en-US" dirty="0" smtClean="0"/>
              <a:t>! Organizational diversity</a:t>
            </a:r>
          </a:p>
          <a:p>
            <a:r>
              <a:rPr lang="en-US" dirty="0" smtClean="0"/>
              <a:t>Timeliness challenge: </a:t>
            </a:r>
          </a:p>
          <a:p>
            <a:pPr lvl="1"/>
            <a:r>
              <a:rPr lang="en-US" dirty="0" smtClean="0"/>
              <a:t>Selection identifier may not be present at a measurement location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Example</a:t>
            </a:r>
            <a:r>
              <a:rPr lang="en-US" dirty="0" smtClean="0"/>
              <a:t>: common identifier = </a:t>
            </a:r>
            <a:r>
              <a:rPr lang="en-US" dirty="0" err="1" smtClean="0"/>
              <a:t>anonymized</a:t>
            </a:r>
            <a:r>
              <a:rPr lang="en-US" dirty="0" smtClean="0"/>
              <a:t> customer id 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assive traffic measurement based on IP address</a:t>
            </a:r>
          </a:p>
          <a:p>
            <a:pPr lvl="2"/>
            <a:r>
              <a:rPr lang="en-US" dirty="0" smtClean="0"/>
              <a:t>Mapping </a:t>
            </a:r>
            <a:r>
              <a:rPr lang="en-US" dirty="0" smtClean="0"/>
              <a:t>of IP </a:t>
            </a:r>
            <a:r>
              <a:rPr lang="en-US" dirty="0" smtClean="0"/>
              <a:t>address to customer ID </a:t>
            </a:r>
            <a:r>
              <a:rPr lang="en-US" dirty="0" smtClean="0"/>
              <a:t>not available remotely</a:t>
            </a:r>
            <a:endParaRPr lang="en-US" dirty="0" smtClean="0"/>
          </a:p>
          <a:p>
            <a:pPr lvl="2"/>
            <a:r>
              <a:rPr lang="en-US" dirty="0" smtClean="0"/>
              <a:t>Attribution of traffic IP address to a user difficult to compute at line speed </a:t>
            </a:r>
          </a:p>
        </p:txBody>
      </p:sp>
    </p:spTree>
    <p:extLst>
      <p:ext uri="{BB962C8B-B14F-4D97-AF65-F5344CB8AC3E}">
        <p14:creationId xmlns="" xmlns:p14="http://schemas.microsoft.com/office/powerpoint/2010/main" val="352172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Sampling from Sketches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533900"/>
          </a:xfrm>
        </p:spPr>
        <p:txBody>
          <a:bodyPr/>
          <a:lstStyle/>
          <a:p>
            <a:r>
              <a:rPr lang="en-US" dirty="0" smtClean="0"/>
              <a:t>Difficult case: inputs with </a:t>
            </a:r>
            <a:r>
              <a:rPr lang="en-US" dirty="0" smtClean="0">
                <a:solidFill>
                  <a:srgbClr val="1FB518"/>
                </a:solidFill>
              </a:rPr>
              <a:t>positive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negative </a:t>
            </a:r>
            <a:r>
              <a:rPr lang="en-US" dirty="0" smtClean="0"/>
              <a:t>weights</a:t>
            </a:r>
          </a:p>
          <a:p>
            <a:r>
              <a:rPr lang="en-US" dirty="0" smtClean="0"/>
              <a:t>Want to sample based on the overall frequency distribution</a:t>
            </a:r>
          </a:p>
          <a:p>
            <a:pPr lvl="1"/>
            <a:r>
              <a:rPr lang="en-US" dirty="0" smtClean="0"/>
              <a:t>Sample from support set of </a:t>
            </a:r>
            <a:r>
              <a:rPr lang="en-US" dirty="0" smtClean="0">
                <a:solidFill>
                  <a:schemeClr val="accent2"/>
                </a:solidFill>
              </a:rPr>
              <a:t>n</a:t>
            </a:r>
            <a:r>
              <a:rPr lang="en-US" dirty="0" smtClean="0"/>
              <a:t> possible items</a:t>
            </a:r>
          </a:p>
          <a:p>
            <a:pPr lvl="1"/>
            <a:r>
              <a:rPr lang="en-US" dirty="0" smtClean="0"/>
              <a:t>Sample proportional to (absolute) total weights</a:t>
            </a:r>
          </a:p>
          <a:p>
            <a:pPr lvl="1"/>
            <a:r>
              <a:rPr lang="en-US" dirty="0" smtClean="0"/>
              <a:t>Sample proportional to some function of weights</a:t>
            </a:r>
          </a:p>
          <a:p>
            <a:r>
              <a:rPr lang="en-US" dirty="0" smtClean="0"/>
              <a:t>How to do this sampling effectively?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Challenge</a:t>
            </a:r>
            <a:r>
              <a:rPr lang="en-US" dirty="0" smtClean="0"/>
              <a:t>: may be many elements with positive and negative weights</a:t>
            </a:r>
          </a:p>
          <a:p>
            <a:pPr lvl="1"/>
            <a:r>
              <a:rPr lang="en-US" dirty="0" smtClean="0"/>
              <a:t>Aggregate weights may end up zero: how to find the non-zero weights?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Recent approach</a:t>
            </a:r>
            <a:r>
              <a:rPr lang="en-US" dirty="0" smtClean="0"/>
              <a:t>: L</a:t>
            </a:r>
            <a:r>
              <a:rPr lang="en-US" baseline="-25000" dirty="0" smtClean="0"/>
              <a:t>0 </a:t>
            </a:r>
            <a:r>
              <a:rPr lang="en-US" dirty="0" smtClean="0"/>
              <a:t>sampling</a:t>
            </a:r>
          </a:p>
          <a:p>
            <a:pPr lvl="1"/>
            <a:r>
              <a:rPr lang="en-US" dirty="0"/>
              <a:t>L</a:t>
            </a:r>
            <a:r>
              <a:rPr lang="en-US" baseline="-25000" dirty="0"/>
              <a:t>0</a:t>
            </a:r>
            <a:r>
              <a:rPr lang="en-US" dirty="0"/>
              <a:t> sampling enables novel “graph sketching” techniques</a:t>
            </a:r>
          </a:p>
          <a:p>
            <a:pPr lvl="1"/>
            <a:r>
              <a:rPr lang="en-US" dirty="0"/>
              <a:t>Sketches for connectivity, </a:t>
            </a:r>
            <a:r>
              <a:rPr lang="en-US" dirty="0" err="1"/>
              <a:t>sparsifiers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>
                <a:solidFill>
                  <a:schemeClr val="accent2"/>
                </a:solidFill>
                <a:latin typeface="Arial Narrow" pitchFamily="34" charset="0"/>
              </a:rPr>
              <a:t>Ahn</a:t>
            </a:r>
            <a:r>
              <a:rPr lang="en-US" dirty="0">
                <a:solidFill>
                  <a:schemeClr val="accent2"/>
                </a:solidFill>
                <a:latin typeface="Arial Narrow" pitchFamily="34" charset="0"/>
              </a:rPr>
              <a:t>, </a:t>
            </a:r>
            <a:r>
              <a:rPr lang="en-US" dirty="0" err="1">
                <a:solidFill>
                  <a:schemeClr val="accent2"/>
                </a:solidFill>
                <a:latin typeface="Arial Narrow" pitchFamily="34" charset="0"/>
              </a:rPr>
              <a:t>Guha</a:t>
            </a:r>
            <a:r>
              <a:rPr lang="en-US" dirty="0">
                <a:solidFill>
                  <a:schemeClr val="accent2"/>
                </a:solidFill>
                <a:latin typeface="Arial Narrow" pitchFamily="34" charset="0"/>
              </a:rPr>
              <a:t>, McGregor 12]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9910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</a:t>
            </a:r>
            <a:r>
              <a:rPr lang="en-US" baseline="-25000" dirty="0" smtClean="0"/>
              <a:t>0</a:t>
            </a:r>
            <a:r>
              <a:rPr lang="en-US" dirty="0" smtClean="0"/>
              <a:t>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343400"/>
          </a:xfrm>
        </p:spPr>
        <p:txBody>
          <a:bodyPr/>
          <a:lstStyle/>
          <a:p>
            <a:r>
              <a:rPr lang="en-US" dirty="0" smtClean="0"/>
              <a:t>L</a:t>
            </a:r>
            <a:r>
              <a:rPr lang="en-US" baseline="-25000" dirty="0" smtClean="0">
                <a:latin typeface="Calibri"/>
              </a:rPr>
              <a:t>0</a:t>
            </a:r>
            <a:r>
              <a:rPr lang="en-US" dirty="0" smtClean="0"/>
              <a:t> sampling: sample with </a:t>
            </a:r>
            <a:r>
              <a:rPr lang="en-US" dirty="0" err="1" smtClean="0"/>
              <a:t>prob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  <a:latin typeface="Calibri"/>
              </a:rPr>
              <a:t>≈ </a:t>
            </a:r>
            <a:r>
              <a:rPr lang="en-US" dirty="0" smtClean="0">
                <a:solidFill>
                  <a:schemeClr val="accent2"/>
                </a:solidFill>
              </a:rPr>
              <a:t>f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baseline="30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/F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endParaRPr lang="en-US" baseline="30000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i.e., sample (near) uniformly from items with non-zero frequency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General approach</a:t>
            </a:r>
            <a:r>
              <a:rPr lang="en-US" dirty="0" smtClean="0">
                <a:solidFill>
                  <a:schemeClr val="accent2"/>
                </a:solidFill>
              </a:rPr>
              <a:t>: 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sz="2200" dirty="0" err="1" smtClean="0">
                <a:solidFill>
                  <a:schemeClr val="accent2"/>
                </a:solidFill>
                <a:latin typeface="Arial Narrow" pitchFamily="34" charset="0"/>
              </a:rPr>
              <a:t>Frahling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, </a:t>
            </a:r>
            <a:r>
              <a:rPr lang="en-US" sz="2200" dirty="0" err="1" smtClean="0">
                <a:solidFill>
                  <a:schemeClr val="accent2"/>
                </a:solidFill>
                <a:latin typeface="Arial Narrow" pitchFamily="34" charset="0"/>
              </a:rPr>
              <a:t>Indyk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, </a:t>
            </a:r>
            <a:r>
              <a:rPr lang="en-US" sz="2200" dirty="0" err="1" smtClean="0">
                <a:solidFill>
                  <a:schemeClr val="accent2"/>
                </a:solidFill>
                <a:latin typeface="Arial Narrow" pitchFamily="34" charset="0"/>
              </a:rPr>
              <a:t>Sohler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 05, C., </a:t>
            </a:r>
            <a:r>
              <a:rPr lang="en-US" sz="2200" dirty="0" err="1" smtClean="0">
                <a:solidFill>
                  <a:schemeClr val="accent2"/>
                </a:solidFill>
                <a:latin typeface="Arial Narrow" pitchFamily="34" charset="0"/>
              </a:rPr>
              <a:t>Muthu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, </a:t>
            </a:r>
            <a:r>
              <a:rPr lang="en-US" sz="2200" dirty="0" err="1" smtClean="0">
                <a:solidFill>
                  <a:schemeClr val="accent2"/>
                </a:solidFill>
                <a:latin typeface="Arial Narrow" pitchFamily="34" charset="0"/>
              </a:rPr>
              <a:t>Rozenbaum</a:t>
            </a:r>
            <a:r>
              <a:rPr lang="en-US" sz="2200" dirty="0" smtClean="0">
                <a:solidFill>
                  <a:schemeClr val="accent2"/>
                </a:solidFill>
                <a:latin typeface="Arial Narrow" pitchFamily="34" charset="0"/>
              </a:rPr>
              <a:t> 05]</a:t>
            </a:r>
          </a:p>
          <a:p>
            <a:pPr lvl="1"/>
            <a:r>
              <a:rPr lang="en-US" dirty="0" smtClean="0"/>
              <a:t>Sub-sample all items (present or not) with probability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</a:p>
          <a:p>
            <a:pPr lvl="1"/>
            <a:r>
              <a:rPr lang="en-US" dirty="0" smtClean="0"/>
              <a:t>Generate a sub-sampled vector of frequencies 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</a:rPr>
              <a:t>p</a:t>
            </a:r>
            <a:endParaRPr lang="en-US" baseline="-25000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Feed 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to a </a:t>
            </a:r>
            <a:r>
              <a:rPr lang="en-US" i="1" dirty="0" smtClean="0"/>
              <a:t>k-sparse recovery </a:t>
            </a:r>
            <a:r>
              <a:rPr lang="en-US" dirty="0" smtClean="0"/>
              <a:t>data structure </a:t>
            </a:r>
          </a:p>
          <a:p>
            <a:pPr lvl="2"/>
            <a:r>
              <a:rPr lang="en-US" dirty="0" smtClean="0"/>
              <a:t>Allows reconstruction of 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if </a:t>
            </a:r>
            <a:r>
              <a:rPr lang="en-US" dirty="0" smtClean="0">
                <a:solidFill>
                  <a:schemeClr val="accent2"/>
                </a:solidFill>
              </a:rPr>
              <a:t>F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 &lt; k 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is k-sparse, sample from reconstructed vector</a:t>
            </a:r>
          </a:p>
          <a:p>
            <a:pPr lvl="1"/>
            <a:r>
              <a:rPr lang="en-US" dirty="0" smtClean="0"/>
              <a:t>Repeat in parallel for exponentially shrinking values of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898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438400"/>
          </a:xfrm>
        </p:spPr>
        <p:txBody>
          <a:bodyPr/>
          <a:lstStyle/>
          <a:p>
            <a:r>
              <a:rPr lang="en-US" dirty="0" smtClean="0"/>
              <a:t>Exponential set of probabilities, </a:t>
            </a:r>
            <a:r>
              <a:rPr lang="en-US" dirty="0" smtClean="0">
                <a:solidFill>
                  <a:schemeClr val="accent2"/>
                </a:solidFill>
              </a:rPr>
              <a:t>p=1, ½, ¼, 1/8, 1/16… 1/U</a:t>
            </a:r>
          </a:p>
          <a:p>
            <a:pPr lvl="1"/>
            <a:r>
              <a:rPr lang="en-US" dirty="0" smtClean="0"/>
              <a:t>Let </a:t>
            </a:r>
            <a:r>
              <a:rPr lang="en-US" dirty="0" smtClean="0">
                <a:solidFill>
                  <a:schemeClr val="accent2"/>
                </a:solidFill>
              </a:rPr>
              <a:t>N = F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 = |{ </a:t>
            </a:r>
            <a:r>
              <a:rPr lang="en-US" dirty="0" err="1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: 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  <a:latin typeface="Calibri"/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</a:t>
            </a:r>
            <a:r>
              <a:rPr lang="en-US" dirty="0" smtClean="0">
                <a:solidFill>
                  <a:schemeClr val="accent2"/>
                </a:solidFill>
              </a:rPr>
              <a:t> 0}|</a:t>
            </a:r>
          </a:p>
          <a:p>
            <a:pPr lvl="1"/>
            <a:r>
              <a:rPr lang="en-US" dirty="0" smtClean="0"/>
              <a:t>Want there to be a level where k-sparse recovery will succeed</a:t>
            </a:r>
          </a:p>
          <a:p>
            <a:pPr lvl="1"/>
            <a:r>
              <a:rPr lang="en-US" dirty="0" smtClean="0"/>
              <a:t>At level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, expected number of items selected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 is </a:t>
            </a:r>
            <a:r>
              <a:rPr lang="en-US" dirty="0" err="1" smtClean="0">
                <a:solidFill>
                  <a:schemeClr val="accent2"/>
                </a:solidFill>
              </a:rPr>
              <a:t>Np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Pick level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so that </a:t>
            </a:r>
            <a:r>
              <a:rPr lang="en-US" dirty="0" smtClean="0">
                <a:solidFill>
                  <a:schemeClr val="accent2"/>
                </a:solidFill>
              </a:rPr>
              <a:t>k/3 &lt; </a:t>
            </a:r>
            <a:r>
              <a:rPr lang="en-US" dirty="0" err="1" smtClean="0">
                <a:solidFill>
                  <a:schemeClr val="accent2"/>
                </a:solidFill>
              </a:rPr>
              <a:t>Np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</a:t>
            </a:r>
            <a:r>
              <a:rPr lang="en-US" dirty="0" smtClean="0">
                <a:solidFill>
                  <a:schemeClr val="accent2"/>
                </a:solidFill>
              </a:rPr>
              <a:t> 2k/3</a:t>
            </a:r>
          </a:p>
          <a:p>
            <a:r>
              <a:rPr lang="en-US" dirty="0" err="1" smtClean="0"/>
              <a:t>Chernoff</a:t>
            </a:r>
            <a:r>
              <a:rPr lang="en-US" dirty="0" smtClean="0"/>
              <a:t> bound: with probability exponential in </a:t>
            </a:r>
            <a:r>
              <a:rPr lang="en-US" dirty="0" smtClean="0">
                <a:solidFill>
                  <a:schemeClr val="accent2"/>
                </a:solidFill>
              </a:rPr>
              <a:t>k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1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</a:t>
            </a:r>
            <a:r>
              <a:rPr lang="en-US" dirty="0" smtClean="0">
                <a:solidFill>
                  <a:schemeClr val="accent2"/>
                </a:solidFill>
              </a:rPr>
              <a:t> S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</a:t>
            </a:r>
            <a:r>
              <a:rPr lang="en-US" dirty="0" smtClean="0">
                <a:solidFill>
                  <a:schemeClr val="accent2"/>
                </a:solidFill>
              </a:rPr>
              <a:t> k</a:t>
            </a:r>
          </a:p>
          <a:p>
            <a:pPr lvl="1"/>
            <a:r>
              <a:rPr lang="en-US" dirty="0" smtClean="0"/>
              <a:t>Pick </a:t>
            </a:r>
            <a:r>
              <a:rPr lang="en-US" dirty="0" smtClean="0">
                <a:solidFill>
                  <a:schemeClr val="accent2"/>
                </a:solidFill>
              </a:rPr>
              <a:t>k = O(log 1/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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/>
              <a:t>to get </a:t>
            </a:r>
            <a:r>
              <a:rPr lang="en-US" dirty="0" smtClean="0">
                <a:solidFill>
                  <a:schemeClr val="accent2"/>
                </a:solidFill>
              </a:rPr>
              <a:t>1-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</a:t>
            </a:r>
            <a:r>
              <a:rPr lang="en-US" dirty="0" smtClean="0">
                <a:latin typeface="Calibri"/>
              </a:rPr>
              <a:t> probability</a:t>
            </a:r>
          </a:p>
          <a:p>
            <a:endParaRPr lang="en-US" dirty="0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362200" y="2910840"/>
            <a:ext cx="381000" cy="36576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2362200" y="2545080"/>
            <a:ext cx="381000" cy="36576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2362200" y="2179320"/>
            <a:ext cx="381000" cy="36576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362200" y="1813560"/>
            <a:ext cx="381000" cy="36576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2362200" y="1447800"/>
            <a:ext cx="381000" cy="36576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2404533" y="315468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2573867" y="3154680"/>
            <a:ext cx="84667" cy="8128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" name="Oval 15"/>
          <p:cNvSpPr>
            <a:spLocks noChangeArrowheads="1"/>
          </p:cNvSpPr>
          <p:nvPr/>
        </p:nvSpPr>
        <p:spPr bwMode="auto">
          <a:xfrm>
            <a:off x="2616200" y="3032760"/>
            <a:ext cx="84667" cy="8128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2" name="Oval 16"/>
          <p:cNvSpPr>
            <a:spLocks noChangeArrowheads="1"/>
          </p:cNvSpPr>
          <p:nvPr/>
        </p:nvSpPr>
        <p:spPr bwMode="auto">
          <a:xfrm>
            <a:off x="2489200" y="3073400"/>
            <a:ext cx="84667" cy="8128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2362200" y="3032760"/>
            <a:ext cx="84667" cy="81280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4" name="Oval 18"/>
          <p:cNvSpPr>
            <a:spLocks noChangeArrowheads="1"/>
          </p:cNvSpPr>
          <p:nvPr/>
        </p:nvSpPr>
        <p:spPr bwMode="auto">
          <a:xfrm>
            <a:off x="2446867" y="2951480"/>
            <a:ext cx="84667" cy="8128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Oval 19"/>
          <p:cNvSpPr>
            <a:spLocks noChangeArrowheads="1"/>
          </p:cNvSpPr>
          <p:nvPr/>
        </p:nvSpPr>
        <p:spPr bwMode="auto">
          <a:xfrm>
            <a:off x="2573867" y="2910840"/>
            <a:ext cx="84667" cy="81280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" name="Oval 20"/>
          <p:cNvSpPr>
            <a:spLocks noChangeArrowheads="1"/>
          </p:cNvSpPr>
          <p:nvPr/>
        </p:nvSpPr>
        <p:spPr bwMode="auto">
          <a:xfrm>
            <a:off x="2616200" y="2788920"/>
            <a:ext cx="84667" cy="8128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Oval 21"/>
          <p:cNvSpPr>
            <a:spLocks noChangeArrowheads="1"/>
          </p:cNvSpPr>
          <p:nvPr/>
        </p:nvSpPr>
        <p:spPr bwMode="auto">
          <a:xfrm>
            <a:off x="2573867" y="2667000"/>
            <a:ext cx="84667" cy="8128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8" name="Oval 22"/>
          <p:cNvSpPr>
            <a:spLocks noChangeArrowheads="1"/>
          </p:cNvSpPr>
          <p:nvPr/>
        </p:nvSpPr>
        <p:spPr bwMode="auto">
          <a:xfrm>
            <a:off x="2446867" y="2585720"/>
            <a:ext cx="84667" cy="8128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Oval 23"/>
          <p:cNvSpPr>
            <a:spLocks noChangeArrowheads="1"/>
          </p:cNvSpPr>
          <p:nvPr/>
        </p:nvSpPr>
        <p:spPr bwMode="auto">
          <a:xfrm>
            <a:off x="2446867" y="2707640"/>
            <a:ext cx="84667" cy="8128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0" name="Oval 24"/>
          <p:cNvSpPr>
            <a:spLocks noChangeArrowheads="1"/>
          </p:cNvSpPr>
          <p:nvPr/>
        </p:nvSpPr>
        <p:spPr bwMode="auto">
          <a:xfrm>
            <a:off x="2362200" y="278892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1" name="Oval 25"/>
          <p:cNvSpPr>
            <a:spLocks noChangeArrowheads="1"/>
          </p:cNvSpPr>
          <p:nvPr/>
        </p:nvSpPr>
        <p:spPr bwMode="auto">
          <a:xfrm>
            <a:off x="2573867" y="2341880"/>
            <a:ext cx="84667" cy="8128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2" name="Oval 26"/>
          <p:cNvSpPr>
            <a:spLocks noChangeArrowheads="1"/>
          </p:cNvSpPr>
          <p:nvPr/>
        </p:nvSpPr>
        <p:spPr bwMode="auto">
          <a:xfrm>
            <a:off x="2446867" y="2219960"/>
            <a:ext cx="67733" cy="6604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3" name="Oval 27"/>
          <p:cNvSpPr>
            <a:spLocks noChangeArrowheads="1"/>
          </p:cNvSpPr>
          <p:nvPr/>
        </p:nvSpPr>
        <p:spPr bwMode="auto">
          <a:xfrm>
            <a:off x="2404533" y="238252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4" name="Oval 28"/>
          <p:cNvSpPr>
            <a:spLocks noChangeArrowheads="1"/>
          </p:cNvSpPr>
          <p:nvPr/>
        </p:nvSpPr>
        <p:spPr bwMode="auto">
          <a:xfrm>
            <a:off x="2446867" y="201676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5" name="Oval 29"/>
          <p:cNvSpPr>
            <a:spLocks noChangeArrowheads="1"/>
          </p:cNvSpPr>
          <p:nvPr/>
        </p:nvSpPr>
        <p:spPr bwMode="auto">
          <a:xfrm>
            <a:off x="2573867" y="1569720"/>
            <a:ext cx="84667" cy="81280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3" name="Oval 10"/>
          <p:cNvSpPr>
            <a:spLocks noChangeArrowheads="1"/>
          </p:cNvSpPr>
          <p:nvPr/>
        </p:nvSpPr>
        <p:spPr bwMode="auto">
          <a:xfrm>
            <a:off x="880533" y="222504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4" name="Oval 14"/>
          <p:cNvSpPr>
            <a:spLocks noChangeArrowheads="1"/>
          </p:cNvSpPr>
          <p:nvPr/>
        </p:nvSpPr>
        <p:spPr bwMode="auto">
          <a:xfrm>
            <a:off x="1049867" y="2225040"/>
            <a:ext cx="84667" cy="8128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5" name="Oval 15"/>
          <p:cNvSpPr>
            <a:spLocks noChangeArrowheads="1"/>
          </p:cNvSpPr>
          <p:nvPr/>
        </p:nvSpPr>
        <p:spPr bwMode="auto">
          <a:xfrm>
            <a:off x="1092200" y="2103120"/>
            <a:ext cx="84667" cy="8128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965200" y="2143760"/>
            <a:ext cx="84667" cy="8128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7" name="Oval 17"/>
          <p:cNvSpPr>
            <a:spLocks noChangeArrowheads="1"/>
          </p:cNvSpPr>
          <p:nvPr/>
        </p:nvSpPr>
        <p:spPr bwMode="auto">
          <a:xfrm>
            <a:off x="838200" y="2103120"/>
            <a:ext cx="84667" cy="81280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8" name="Oval 18"/>
          <p:cNvSpPr>
            <a:spLocks noChangeArrowheads="1"/>
          </p:cNvSpPr>
          <p:nvPr/>
        </p:nvSpPr>
        <p:spPr bwMode="auto">
          <a:xfrm>
            <a:off x="922867" y="2021840"/>
            <a:ext cx="84667" cy="8128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9" name="Oval 19"/>
          <p:cNvSpPr>
            <a:spLocks noChangeArrowheads="1"/>
          </p:cNvSpPr>
          <p:nvPr/>
        </p:nvSpPr>
        <p:spPr bwMode="auto">
          <a:xfrm>
            <a:off x="1049867" y="1981200"/>
            <a:ext cx="84667" cy="81280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cxnSp>
        <p:nvCxnSpPr>
          <p:cNvPr id="41" name="Straight Arrow Connector 40"/>
          <p:cNvCxnSpPr>
            <a:endCxn id="26" idx="1"/>
          </p:cNvCxnSpPr>
          <p:nvPr/>
        </p:nvCxnSpPr>
        <p:spPr>
          <a:xfrm>
            <a:off x="1295400" y="2133600"/>
            <a:ext cx="1066800" cy="96012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7" idx="1"/>
          </p:cNvCxnSpPr>
          <p:nvPr/>
        </p:nvCxnSpPr>
        <p:spPr>
          <a:xfrm>
            <a:off x="1295400" y="2133600"/>
            <a:ext cx="1066800" cy="59436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28" idx="1"/>
          </p:cNvCxnSpPr>
          <p:nvPr/>
        </p:nvCxnSpPr>
        <p:spPr>
          <a:xfrm>
            <a:off x="1295400" y="2133600"/>
            <a:ext cx="1066800" cy="22860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29" idx="1"/>
          </p:cNvCxnSpPr>
          <p:nvPr/>
        </p:nvCxnSpPr>
        <p:spPr>
          <a:xfrm flipV="1">
            <a:off x="1295400" y="1996440"/>
            <a:ext cx="1066800" cy="13716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30" idx="1"/>
          </p:cNvCxnSpPr>
          <p:nvPr/>
        </p:nvCxnSpPr>
        <p:spPr>
          <a:xfrm flipV="1">
            <a:off x="1295400" y="1630680"/>
            <a:ext cx="1066800" cy="50292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447800" y="26670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p=1</a:t>
            </a:r>
            <a:endParaRPr lang="en-US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447800" y="144780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p=1/U</a:t>
            </a:r>
            <a:endParaRPr lang="en-US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8" name="Straight Arrow Connector 67"/>
          <p:cNvCxnSpPr>
            <a:stCxn id="28" idx="3"/>
          </p:cNvCxnSpPr>
          <p:nvPr/>
        </p:nvCxnSpPr>
        <p:spPr>
          <a:xfrm>
            <a:off x="2743200" y="2362200"/>
            <a:ext cx="609600" cy="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429000" y="2209800"/>
            <a:ext cx="2057400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k-sparse recovery 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5486400" y="2362200"/>
            <a:ext cx="609600" cy="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25"/>
          <p:cNvSpPr>
            <a:spLocks noChangeArrowheads="1"/>
          </p:cNvSpPr>
          <p:nvPr/>
        </p:nvSpPr>
        <p:spPr bwMode="auto">
          <a:xfrm>
            <a:off x="6307667" y="2372360"/>
            <a:ext cx="93133" cy="6604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3" name="Oval 26"/>
          <p:cNvSpPr>
            <a:spLocks noChangeArrowheads="1"/>
          </p:cNvSpPr>
          <p:nvPr/>
        </p:nvSpPr>
        <p:spPr bwMode="auto">
          <a:xfrm>
            <a:off x="6180667" y="2250440"/>
            <a:ext cx="84667" cy="8128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4" name="Oval 27"/>
          <p:cNvSpPr>
            <a:spLocks noChangeArrowheads="1"/>
          </p:cNvSpPr>
          <p:nvPr/>
        </p:nvSpPr>
        <p:spPr bwMode="auto">
          <a:xfrm>
            <a:off x="6138333" y="2413000"/>
            <a:ext cx="84667" cy="8128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6477000" y="2362200"/>
            <a:ext cx="609600" cy="0"/>
          </a:xfrm>
          <a:prstGeom prst="straightConnector1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25"/>
          <p:cNvSpPr>
            <a:spLocks noChangeArrowheads="1"/>
          </p:cNvSpPr>
          <p:nvPr/>
        </p:nvSpPr>
        <p:spPr bwMode="auto">
          <a:xfrm>
            <a:off x="7154333" y="2362200"/>
            <a:ext cx="84667" cy="8128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853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88" y="3206044"/>
            <a:ext cx="8229600" cy="808038"/>
          </a:xfrm>
        </p:spPr>
        <p:txBody>
          <a:bodyPr/>
          <a:lstStyle/>
          <a:p>
            <a:pPr algn="ctr"/>
            <a:r>
              <a:rPr lang="en-US" dirty="0" smtClean="0"/>
              <a:t>Data Scale:</a:t>
            </a:r>
            <a:br>
              <a:rPr lang="en-US" dirty="0" smtClean="0"/>
            </a:br>
            <a:r>
              <a:rPr lang="en-US" dirty="0" smtClean="0"/>
              <a:t>Hashing and Coordination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026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Hash-based sampling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hash functions for sampling where some consistency is needed</a:t>
            </a:r>
          </a:p>
          <a:p>
            <a:pPr lvl="1"/>
            <a:r>
              <a:rPr lang="en-US" dirty="0" smtClean="0"/>
              <a:t>Consistency over repeated keys</a:t>
            </a:r>
          </a:p>
          <a:p>
            <a:pPr lvl="1"/>
            <a:r>
              <a:rPr lang="en-US" dirty="0" smtClean="0"/>
              <a:t>Consistency over distributed observations</a:t>
            </a:r>
          </a:p>
          <a:p>
            <a:r>
              <a:rPr lang="en-US" dirty="0" smtClean="0"/>
              <a:t>Hash functions have duality of random and fixed</a:t>
            </a:r>
          </a:p>
          <a:p>
            <a:pPr lvl="1"/>
            <a:r>
              <a:rPr lang="en-US" dirty="0" smtClean="0"/>
              <a:t>Treat as random for statistical analysis</a:t>
            </a:r>
          </a:p>
          <a:p>
            <a:pPr lvl="1"/>
            <a:r>
              <a:rPr lang="en-US" dirty="0" smtClean="0"/>
              <a:t>Treat as fixed for giving consistency properties</a:t>
            </a:r>
          </a:p>
          <a:p>
            <a:r>
              <a:rPr lang="en-US" dirty="0" smtClean="0"/>
              <a:t>Can become quite complex and subtle</a:t>
            </a:r>
          </a:p>
          <a:p>
            <a:pPr lvl="1"/>
            <a:r>
              <a:rPr lang="en-US" dirty="0" smtClean="0"/>
              <a:t>Complex sampling distributions for consistent weighted sampling</a:t>
            </a:r>
          </a:p>
          <a:p>
            <a:pPr lvl="1"/>
            <a:r>
              <a:rPr lang="en-US" dirty="0" smtClean="0"/>
              <a:t>Tricky combination of algorithms for L</a:t>
            </a:r>
            <a:r>
              <a:rPr lang="en-US" baseline="-25000" dirty="0" smtClean="0"/>
              <a:t>0</a:t>
            </a:r>
            <a:r>
              <a:rPr lang="en-US" dirty="0" smtClean="0"/>
              <a:t> sampling</a:t>
            </a:r>
          </a:p>
          <a:p>
            <a:r>
              <a:rPr lang="en-US" dirty="0" smtClean="0"/>
              <a:t>Plenty of scope for new hashing-based sampling methods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88" y="3206044"/>
            <a:ext cx="8229600" cy="808038"/>
          </a:xfrm>
        </p:spPr>
        <p:txBody>
          <a:bodyPr/>
          <a:lstStyle/>
          <a:p>
            <a:pPr algn="ctr"/>
            <a:r>
              <a:rPr lang="en-US" dirty="0" smtClean="0"/>
              <a:t>Data Scale:</a:t>
            </a:r>
            <a:br>
              <a:rPr lang="en-US" dirty="0" smtClean="0"/>
            </a:br>
            <a:r>
              <a:rPr lang="en-US" dirty="0" smtClean="0"/>
              <a:t>Massive Graph Sampling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71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4" name="Picture 4" descr="http://rack.2.mshcdn.com/media/ZgkyMDEzLzA5LzE2LzIxL29sZGxvZ28uYTVhMTQuanBnCnAJdGh1bWIJMTIwMHg5NjAwPg/4227aa47/dcf/old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7905" y="1296537"/>
            <a:ext cx="1498652" cy="8928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Massive Graph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686801" cy="4533900"/>
          </a:xfrm>
        </p:spPr>
        <p:txBody>
          <a:bodyPr/>
          <a:lstStyle/>
          <a:p>
            <a:r>
              <a:rPr lang="en-US" dirty="0" smtClean="0"/>
              <a:t>“Graph </a:t>
            </a:r>
            <a:r>
              <a:rPr lang="en-US" dirty="0"/>
              <a:t>S</a:t>
            </a:r>
            <a:r>
              <a:rPr lang="en-US" dirty="0" smtClean="0"/>
              <a:t>ervice </a:t>
            </a:r>
            <a:r>
              <a:rPr lang="en-US" dirty="0" smtClean="0"/>
              <a:t>Providers”</a:t>
            </a:r>
            <a:endParaRPr lang="en-US" dirty="0" smtClean="0"/>
          </a:p>
          <a:p>
            <a:pPr lvl="1"/>
            <a:r>
              <a:rPr lang="en-US" dirty="0" smtClean="0"/>
              <a:t>Search providers: web </a:t>
            </a:r>
            <a:r>
              <a:rPr lang="en-US" dirty="0" smtClean="0"/>
              <a:t>graphs (billions of pages indexed)</a:t>
            </a:r>
            <a:endParaRPr lang="en-US" dirty="0" smtClean="0"/>
          </a:p>
          <a:p>
            <a:pPr lvl="1"/>
            <a:r>
              <a:rPr lang="en-US" dirty="0" smtClean="0"/>
              <a:t>Online social networks</a:t>
            </a:r>
          </a:p>
          <a:p>
            <a:pPr lvl="2"/>
            <a:r>
              <a:rPr lang="en-US" dirty="0" smtClean="0"/>
              <a:t>Facebook: ~10</a:t>
            </a:r>
            <a:r>
              <a:rPr lang="en-US" baseline="30000" dirty="0" smtClean="0"/>
              <a:t>9</a:t>
            </a:r>
            <a:r>
              <a:rPr lang="en-US" dirty="0" smtClean="0"/>
              <a:t> users (nodes), ~10</a:t>
            </a:r>
            <a:r>
              <a:rPr lang="en-US" baseline="30000" dirty="0" smtClean="0"/>
              <a:t>12</a:t>
            </a:r>
            <a:r>
              <a:rPr lang="en-US" dirty="0" smtClean="0"/>
              <a:t> links</a:t>
            </a:r>
          </a:p>
          <a:p>
            <a:pPr lvl="1"/>
            <a:r>
              <a:rPr lang="en-US" dirty="0" smtClean="0"/>
              <a:t>ISPs: communications graphs</a:t>
            </a:r>
          </a:p>
          <a:p>
            <a:pPr lvl="2"/>
            <a:r>
              <a:rPr lang="en-US" dirty="0" smtClean="0"/>
              <a:t>From flow records: node = </a:t>
            </a:r>
            <a:r>
              <a:rPr lang="en-US" dirty="0" err="1" smtClean="0"/>
              <a:t>src</a:t>
            </a:r>
            <a:r>
              <a:rPr lang="en-US" dirty="0" smtClean="0"/>
              <a:t> or </a:t>
            </a:r>
            <a:r>
              <a:rPr lang="en-US" dirty="0" err="1" smtClean="0"/>
              <a:t>dst</a:t>
            </a:r>
            <a:r>
              <a:rPr lang="en-US" dirty="0" smtClean="0"/>
              <a:t> IP, edge if traffic flows between them </a:t>
            </a:r>
          </a:p>
          <a:p>
            <a:r>
              <a:rPr lang="en-US" dirty="0" smtClean="0"/>
              <a:t>Graph service provider perspective </a:t>
            </a:r>
          </a:p>
          <a:p>
            <a:pPr lvl="1"/>
            <a:r>
              <a:rPr lang="en-US" dirty="0" smtClean="0"/>
              <a:t>Already have all the data, but how to use it?</a:t>
            </a:r>
          </a:p>
          <a:p>
            <a:pPr lvl="1"/>
            <a:r>
              <a:rPr lang="en-US" dirty="0" smtClean="0"/>
              <a:t>Want a general purpose sample that can:</a:t>
            </a:r>
          </a:p>
          <a:p>
            <a:pPr lvl="2"/>
            <a:r>
              <a:rPr lang="en-US" dirty="0"/>
              <a:t>Q</a:t>
            </a:r>
            <a:r>
              <a:rPr lang="en-US" dirty="0" smtClean="0"/>
              <a:t>uickly provide answers to exploratory queries</a:t>
            </a:r>
          </a:p>
          <a:p>
            <a:pPr lvl="2"/>
            <a:r>
              <a:rPr lang="en-US" dirty="0" smtClean="0"/>
              <a:t>Compactly archive snapshots for retrospective queries &amp; </a:t>
            </a:r>
            <a:r>
              <a:rPr lang="en-US" dirty="0" err="1" smtClean="0"/>
              <a:t>baselining</a:t>
            </a:r>
            <a:endParaRPr lang="en-US" dirty="0" smtClean="0"/>
          </a:p>
          <a:p>
            <a:r>
              <a:rPr lang="en-US" dirty="0" smtClean="0"/>
              <a:t>Graph consumer perspective</a:t>
            </a:r>
          </a:p>
          <a:p>
            <a:pPr lvl="1"/>
            <a:r>
              <a:rPr lang="en-US" dirty="0" smtClean="0"/>
              <a:t>Want to obtain a realistic </a:t>
            </a:r>
            <a:r>
              <a:rPr lang="en-US" dirty="0" err="1" smtClean="0"/>
              <a:t>subgraph</a:t>
            </a:r>
            <a:r>
              <a:rPr lang="en-US" dirty="0" smtClean="0"/>
              <a:t> directly or via crawling/API</a:t>
            </a:r>
            <a:endParaRPr lang="en-US" dirty="0" smtClean="0"/>
          </a:p>
        </p:txBody>
      </p:sp>
      <p:pic>
        <p:nvPicPr>
          <p:cNvPr id="4" name="Picture 2" descr="Logo of Linked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442" y="2063086"/>
            <a:ext cx="1905000" cy="485775"/>
          </a:xfrm>
          <a:prstGeom prst="rect">
            <a:avLst/>
          </a:prstGeom>
          <a:noFill/>
        </p:spPr>
      </p:pic>
      <p:pic>
        <p:nvPicPr>
          <p:cNvPr id="5" name="Picture 4" descr="Twitter bird logo 2012.sv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7442" y="2672686"/>
            <a:ext cx="952500" cy="771525"/>
          </a:xfrm>
          <a:prstGeom prst="rect">
            <a:avLst/>
          </a:prstGeom>
          <a:noFill/>
        </p:spPr>
      </p:pic>
      <p:pic>
        <p:nvPicPr>
          <p:cNvPr id="6" name="Picture 6" descr="Facebook.sv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60442" y="2596486"/>
            <a:ext cx="1905000" cy="718705"/>
          </a:xfrm>
          <a:prstGeom prst="rect">
            <a:avLst/>
          </a:prstGeom>
          <a:noFill/>
        </p:spPr>
      </p:pic>
      <p:pic>
        <p:nvPicPr>
          <p:cNvPr id="158722" name="Picture 2" descr="http://upload.wikimedia.org/wikipedia/commons/5/51/Googl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13696" y="1501254"/>
            <a:ext cx="1494100" cy="5407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3113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/>
          <p:cNvGrpSpPr/>
          <p:nvPr/>
        </p:nvGrpSpPr>
        <p:grpSpPr>
          <a:xfrm>
            <a:off x="393403" y="2756322"/>
            <a:ext cx="3350577" cy="3312802"/>
            <a:chOff x="777319" y="2416658"/>
            <a:chExt cx="3350577" cy="3312802"/>
          </a:xfrm>
        </p:grpSpPr>
        <p:cxnSp>
          <p:nvCxnSpPr>
            <p:cNvPr id="108" name="Straight Arrow Connector 107"/>
            <p:cNvCxnSpPr/>
            <p:nvPr/>
          </p:nvCxnSpPr>
          <p:spPr>
            <a:xfrm>
              <a:off x="3390137" y="2931414"/>
              <a:ext cx="468587" cy="27801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3365342" y="3999445"/>
              <a:ext cx="468587" cy="27801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flipH="1">
              <a:off x="3396237" y="3575884"/>
              <a:ext cx="195336" cy="426308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3381471" y="3669211"/>
              <a:ext cx="746425" cy="34774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H="1">
              <a:off x="1702856" y="3289954"/>
              <a:ext cx="746425" cy="34774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H="1">
              <a:off x="777319" y="3974010"/>
              <a:ext cx="746425" cy="34774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flipH="1">
              <a:off x="2155317" y="5381711"/>
              <a:ext cx="746425" cy="347749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 flipV="1">
              <a:off x="2894185" y="5375638"/>
              <a:ext cx="1031167" cy="306155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>
              <a:off x="3386210" y="4740604"/>
              <a:ext cx="659742" cy="270547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flipH="1">
              <a:off x="2224414" y="2574391"/>
              <a:ext cx="659742" cy="270547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2121048" y="2416658"/>
              <a:ext cx="787903" cy="138247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915506" y="3603450"/>
              <a:ext cx="605416" cy="369205"/>
            </a:xfrm>
            <a:prstGeom prst="straightConnector1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 analysis of ISP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457200" y="1524001"/>
            <a:ext cx="8229600" cy="945444"/>
          </a:xfrm>
        </p:spPr>
        <p:txBody>
          <a:bodyPr/>
          <a:lstStyle/>
          <a:p>
            <a:r>
              <a:rPr lang="en-US" dirty="0" smtClean="0"/>
              <a:t>Node = IP address  </a:t>
            </a:r>
          </a:p>
          <a:p>
            <a:r>
              <a:rPr lang="en-US" dirty="0" smtClean="0"/>
              <a:t>Directed edge = flow from source node to destination node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092378" y="3616706"/>
            <a:ext cx="547512" cy="180621"/>
          </a:xfrm>
          <a:prstGeom prst="straightConnector1">
            <a:avLst/>
          </a:prstGeom>
          <a:ln>
            <a:solidFill>
              <a:schemeClr val="accent4"/>
            </a:solidFill>
            <a:headEnd type="oval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43730" y="2911923"/>
            <a:ext cx="468587" cy="278019"/>
          </a:xfrm>
          <a:prstGeom prst="straightConnector1">
            <a:avLst/>
          </a:prstGeom>
          <a:ln>
            <a:solidFill>
              <a:schemeClr val="accent4"/>
            </a:solidFill>
            <a:headEnd type="oval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2097118" y="4819834"/>
            <a:ext cx="547512" cy="180621"/>
          </a:xfrm>
          <a:prstGeom prst="straightConnector1">
            <a:avLst/>
          </a:prstGeom>
          <a:ln>
            <a:solidFill>
              <a:schemeClr val="accent4"/>
            </a:solidFill>
            <a:headEnd type="oval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2548470" y="5427219"/>
            <a:ext cx="468587" cy="278019"/>
          </a:xfrm>
          <a:prstGeom prst="straightConnector1">
            <a:avLst/>
          </a:prstGeom>
          <a:ln>
            <a:solidFill>
              <a:schemeClr val="accent4"/>
            </a:solidFill>
            <a:headEnd type="oval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1151770" y="3234243"/>
            <a:ext cx="1850521" cy="2148675"/>
            <a:chOff x="1535686" y="2894579"/>
            <a:chExt cx="1850521" cy="2148675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1535687" y="3514846"/>
              <a:ext cx="1461858" cy="457818"/>
            </a:xfrm>
            <a:prstGeom prst="straightConnector1">
              <a:avLst/>
            </a:prstGeom>
            <a:ln>
              <a:solidFill>
                <a:srgbClr val="3366FF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/>
            <p:nvPr/>
          </p:nvCxnSpPr>
          <p:spPr>
            <a:xfrm flipV="1">
              <a:off x="1535686" y="2894579"/>
              <a:ext cx="1845781" cy="1063321"/>
            </a:xfrm>
            <a:prstGeom prst="curvedConnector3">
              <a:avLst>
                <a:gd name="adj1" fmla="val -12400"/>
              </a:avLst>
            </a:prstGeom>
            <a:ln>
              <a:solidFill>
                <a:srgbClr val="3366FF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540427" y="3965169"/>
              <a:ext cx="1486650" cy="450539"/>
            </a:xfrm>
            <a:prstGeom prst="straightConnector1">
              <a:avLst/>
            </a:prstGeom>
            <a:ln>
              <a:solidFill>
                <a:srgbClr val="3366FF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urved Connector 88"/>
            <p:cNvCxnSpPr/>
            <p:nvPr/>
          </p:nvCxnSpPr>
          <p:spPr>
            <a:xfrm>
              <a:off x="1540426" y="3979933"/>
              <a:ext cx="1845781" cy="1063321"/>
            </a:xfrm>
            <a:prstGeom prst="curvedConnector3">
              <a:avLst>
                <a:gd name="adj1" fmla="val -12400"/>
              </a:avLst>
            </a:prstGeom>
            <a:ln>
              <a:solidFill>
                <a:srgbClr val="3366FF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2715627" y="3263780"/>
            <a:ext cx="286664" cy="2089601"/>
            <a:chOff x="3099543" y="2924116"/>
            <a:chExt cx="286664" cy="2089601"/>
          </a:xfrm>
        </p:grpSpPr>
        <p:cxnSp>
          <p:nvCxnSpPr>
            <p:cNvPr id="43" name="Straight Arrow Connector 42"/>
            <p:cNvCxnSpPr/>
            <p:nvPr/>
          </p:nvCxnSpPr>
          <p:spPr>
            <a:xfrm flipH="1">
              <a:off x="3278104" y="2924116"/>
              <a:ext cx="103363" cy="1092850"/>
            </a:xfrm>
            <a:prstGeom prst="straightConnector1">
              <a:avLst/>
            </a:prstGeom>
            <a:ln>
              <a:solidFill>
                <a:srgbClr val="FF0000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099543" y="3467786"/>
              <a:ext cx="208093" cy="534412"/>
            </a:xfrm>
            <a:prstGeom prst="straightConnector1">
              <a:avLst/>
            </a:prstGeom>
            <a:ln>
              <a:solidFill>
                <a:srgbClr val="FF0000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 flipV="1">
              <a:off x="3282844" y="3920867"/>
              <a:ext cx="103363" cy="1092850"/>
            </a:xfrm>
            <a:prstGeom prst="straightConnector1">
              <a:avLst/>
            </a:prstGeom>
            <a:ln>
              <a:solidFill>
                <a:srgbClr val="FF0000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V="1">
              <a:off x="3104283" y="3935635"/>
              <a:ext cx="208093" cy="534412"/>
            </a:xfrm>
            <a:prstGeom prst="straightConnector1">
              <a:avLst/>
            </a:prstGeom>
            <a:ln>
              <a:solidFill>
                <a:srgbClr val="FF0000"/>
              </a:solidFill>
              <a:headEnd type="oval" w="lg" len="lg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4438510" y="2451527"/>
            <a:ext cx="2472095" cy="1264857"/>
            <a:chOff x="4438510" y="2451527"/>
            <a:chExt cx="2472095" cy="1264857"/>
          </a:xfrm>
        </p:grpSpPr>
        <p:grpSp>
          <p:nvGrpSpPr>
            <p:cNvPr id="103" name="Group 102"/>
            <p:cNvGrpSpPr/>
            <p:nvPr/>
          </p:nvGrpSpPr>
          <p:grpSpPr>
            <a:xfrm>
              <a:off x="4438510" y="2451527"/>
              <a:ext cx="2472095" cy="369332"/>
              <a:chOff x="4911030" y="2879806"/>
              <a:chExt cx="2472095" cy="369332"/>
            </a:xfrm>
          </p:grpSpPr>
          <p:cxnSp>
            <p:nvCxnSpPr>
              <p:cNvPr id="95" name="Straight Arrow Connector 94"/>
              <p:cNvCxnSpPr/>
              <p:nvPr/>
            </p:nvCxnSpPr>
            <p:spPr>
              <a:xfrm>
                <a:off x="4911030" y="3064472"/>
                <a:ext cx="759210" cy="0"/>
              </a:xfrm>
              <a:prstGeom prst="straightConnector1">
                <a:avLst/>
              </a:prstGeom>
              <a:ln>
                <a:solidFill>
                  <a:schemeClr val="accent4"/>
                </a:solidFill>
                <a:headEnd type="oval" w="lg" len="lg"/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TextBox 99"/>
              <p:cNvSpPr txBox="1"/>
              <p:nvPr/>
            </p:nvSpPr>
            <p:spPr>
              <a:xfrm>
                <a:off x="5862201" y="2879806"/>
                <a:ext cx="15209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compromise</a:t>
                </a:r>
                <a:endParaRPr lang="en-US" dirty="0"/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4438510" y="2899289"/>
              <a:ext cx="2472095" cy="369332"/>
              <a:chOff x="4911030" y="3357107"/>
              <a:chExt cx="2472095" cy="369332"/>
            </a:xfrm>
          </p:grpSpPr>
          <p:cxnSp>
            <p:nvCxnSpPr>
              <p:cNvPr id="98" name="Straight Arrow Connector 97"/>
              <p:cNvCxnSpPr/>
              <p:nvPr/>
            </p:nvCxnSpPr>
            <p:spPr>
              <a:xfrm>
                <a:off x="4911030" y="3541773"/>
                <a:ext cx="759210" cy="0"/>
              </a:xfrm>
              <a:prstGeom prst="straightConnector1">
                <a:avLst/>
              </a:prstGeom>
              <a:ln>
                <a:solidFill>
                  <a:srgbClr val="3366FF"/>
                </a:solidFill>
                <a:headEnd type="oval" w="lg" len="lg"/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>
              <a:xfrm>
                <a:off x="5862201" y="3357107"/>
                <a:ext cx="1520924" cy="369332"/>
              </a:xfrm>
              <a:prstGeom prst="rect">
                <a:avLst/>
              </a:prstGeom>
              <a:ln>
                <a:noFill/>
                <a:headEnd type="oval" w="lg" len="lg"/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00FF"/>
                    </a:solidFill>
                  </a:rPr>
                  <a:t>c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ontrol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4438510" y="3347052"/>
              <a:ext cx="2472095" cy="369332"/>
              <a:chOff x="4911030" y="3819635"/>
              <a:chExt cx="2472095" cy="369332"/>
            </a:xfrm>
          </p:grpSpPr>
          <p:cxnSp>
            <p:nvCxnSpPr>
              <p:cNvPr id="99" name="Straight Arrow Connector 98"/>
              <p:cNvCxnSpPr/>
              <p:nvPr/>
            </p:nvCxnSpPr>
            <p:spPr>
              <a:xfrm>
                <a:off x="4911030" y="4004301"/>
                <a:ext cx="75921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oval" w="lg" len="lg"/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TextBox 101"/>
              <p:cNvSpPr txBox="1"/>
              <p:nvPr/>
            </p:nvSpPr>
            <p:spPr>
              <a:xfrm>
                <a:off x="5862201" y="3819635"/>
                <a:ext cx="1520924" cy="369332"/>
              </a:xfrm>
              <a:prstGeom prst="rect">
                <a:avLst/>
              </a:prstGeom>
              <a:ln>
                <a:noFill/>
                <a:headEnd type="oval" w="lg" len="lg"/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flooding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28" name="Content Placeholder 2"/>
          <p:cNvSpPr txBox="1">
            <a:spLocks/>
          </p:cNvSpPr>
          <p:nvPr/>
        </p:nvSpPr>
        <p:spPr bwMode="auto">
          <a:xfrm flipH="1">
            <a:off x="4149315" y="3862089"/>
            <a:ext cx="5123887" cy="1794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2"/>
                </a:solidFill>
                <a:latin typeface="+mn-lt"/>
                <a:ea typeface="ヒラギノ角ゴ Pro W3" charset="0"/>
                <a:cs typeface="Geneva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2"/>
                </a:solidFill>
                <a:latin typeface="+mn-lt"/>
                <a:ea typeface="Geneva" charset="0"/>
                <a:cs typeface="Geneva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/>
                </a:solidFill>
                <a:latin typeface="+mn-lt"/>
                <a:ea typeface="Geneva" charset="0"/>
                <a:cs typeface="Geneva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/>
                </a:solidFill>
                <a:latin typeface="+mn-lt"/>
                <a:ea typeface="Geneva" charset="0"/>
                <a:cs typeface="Geneva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+mn-lt"/>
                <a:ea typeface="Geneva" charset="0"/>
                <a:cs typeface="Genev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F5F5F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F5F5F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F5F5F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F5F5F"/>
                </a:solidFill>
                <a:latin typeface="+mn-lt"/>
              </a:defRPr>
            </a:lvl9pPr>
          </a:lstStyle>
          <a:p>
            <a:r>
              <a:rPr lang="en-US" dirty="0" smtClean="0">
                <a:latin typeface="Calibri" panose="020F0502020204030204" pitchFamily="34" charset="0"/>
              </a:rPr>
              <a:t>Hard to detect against background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Known </a:t>
            </a:r>
            <a:r>
              <a:rPr lang="en-US" dirty="0" smtClean="0">
                <a:latin typeface="Calibri" panose="020F0502020204030204" pitchFamily="34" charset="0"/>
              </a:rPr>
              <a:t>attacks can be detected: </a:t>
            </a:r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</a:rPr>
              <a:t>ignature matching based on partial graphs, flow features, timing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Unknown </a:t>
            </a:r>
            <a:r>
              <a:rPr lang="en-US" dirty="0" smtClean="0">
                <a:latin typeface="Calibri" panose="020F0502020204030204" pitchFamily="34" charset="0"/>
              </a:rPr>
              <a:t>attacks are harder to spot: </a:t>
            </a:r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</a:rPr>
              <a:t>xploratory &amp; retrospective analysis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preserve accuracy if sampling?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3520" y="5934670"/>
            <a:ext cx="3063858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Courier"/>
                <a:cs typeface="Courier"/>
              </a:rPr>
              <a:t>BOTNET</a:t>
            </a:r>
            <a:endParaRPr lang="en-US" sz="5400" dirty="0">
              <a:solidFill>
                <a:schemeClr val="tx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911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0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1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1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1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Graph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Crudely divide into three classes of goal: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Study local (node or edge) properties</a:t>
            </a:r>
          </a:p>
          <a:p>
            <a:pPr marL="723900" lvl="1" indent="-457200"/>
            <a:r>
              <a:rPr lang="en-US" dirty="0" smtClean="0"/>
              <a:t>Average age of users (nodes), average length of conversation (edges)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Estimate global properties or parameters of the network</a:t>
            </a:r>
          </a:p>
          <a:p>
            <a:pPr marL="723900" lvl="1" indent="-457200"/>
            <a:r>
              <a:rPr lang="en-US" dirty="0" smtClean="0"/>
              <a:t>Average degree, shortest path distribution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Sample a “representative” </a:t>
            </a:r>
            <a:r>
              <a:rPr lang="en-US" dirty="0" err="1" smtClean="0"/>
              <a:t>subgraph</a:t>
            </a:r>
            <a:endParaRPr lang="en-US" dirty="0" smtClean="0"/>
          </a:p>
          <a:p>
            <a:pPr marL="723900" lvl="1" indent="-457200"/>
            <a:r>
              <a:rPr lang="en-US" dirty="0" smtClean="0"/>
              <a:t>Test new algorithms and learning more quickly than on full graph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Challenges</a:t>
            </a:r>
            <a:r>
              <a:rPr lang="en-US" dirty="0" smtClean="0"/>
              <a:t>: what properties should the sample preserve?</a:t>
            </a:r>
          </a:p>
          <a:p>
            <a:pPr lvl="1"/>
            <a:r>
              <a:rPr lang="en-US" dirty="0" smtClean="0"/>
              <a:t>The notion of “representative” is very subjective</a:t>
            </a:r>
          </a:p>
          <a:p>
            <a:pPr lvl="1"/>
            <a:r>
              <a:rPr lang="en-US" dirty="0" smtClean="0"/>
              <a:t>Can list properties that should be preserved </a:t>
            </a:r>
            <a:br>
              <a:rPr lang="en-US" dirty="0" smtClean="0"/>
            </a:br>
            <a:r>
              <a:rPr lang="en-US" dirty="0" smtClean="0"/>
              <a:t>(e.g. degree </a:t>
            </a:r>
            <a:r>
              <a:rPr lang="en-US" dirty="0" err="1" smtClean="0"/>
              <a:t>dbn</a:t>
            </a:r>
            <a:r>
              <a:rPr lang="en-US" dirty="0" smtClean="0"/>
              <a:t>, path length </a:t>
            </a:r>
            <a:r>
              <a:rPr lang="en-US" dirty="0" err="1" smtClean="0"/>
              <a:t>dbn</a:t>
            </a:r>
            <a:r>
              <a:rPr lang="en-US" dirty="0" smtClean="0"/>
              <a:t>), but there are always more…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for Graph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5339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Many possible models, but reduce to two for simplicity</a:t>
            </a:r>
          </a:p>
          <a:p>
            <a:pPr>
              <a:buNone/>
            </a:pPr>
            <a:r>
              <a:rPr lang="en-US" dirty="0" smtClean="0"/>
              <a:t>	(see tutorial by </a:t>
            </a:r>
            <a:r>
              <a:rPr lang="en-US" dirty="0" err="1" smtClean="0"/>
              <a:t>Hasan</a:t>
            </a:r>
            <a:r>
              <a:rPr lang="en-US" dirty="0" smtClean="0"/>
              <a:t>, Ahmed, Neville, </a:t>
            </a:r>
            <a:r>
              <a:rPr lang="en-US" dirty="0" err="1" smtClean="0"/>
              <a:t>Kompella</a:t>
            </a:r>
            <a:r>
              <a:rPr lang="en-US" dirty="0" smtClean="0"/>
              <a:t> in KDD 13)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Static model</a:t>
            </a:r>
            <a:r>
              <a:rPr lang="en-US" dirty="0" smtClean="0"/>
              <a:t>: full access to the graph to draw the sample</a:t>
            </a:r>
          </a:p>
          <a:p>
            <a:pPr lvl="1"/>
            <a:r>
              <a:rPr lang="en-US" dirty="0" smtClean="0"/>
              <a:t>The (massive) graph is accessible in full to make the small sample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Streaming model</a:t>
            </a:r>
            <a:r>
              <a:rPr lang="en-US" dirty="0" smtClean="0"/>
              <a:t>: edges arrive in some arbitrary order</a:t>
            </a:r>
          </a:p>
          <a:p>
            <a:pPr lvl="1"/>
            <a:r>
              <a:rPr lang="en-US" dirty="0" smtClean="0"/>
              <a:t>Must make sampling decisions on the fly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Other graph models capture different access scenarios</a:t>
            </a:r>
          </a:p>
          <a:p>
            <a:pPr lvl="1"/>
            <a:r>
              <a:rPr lang="en-US" dirty="0" smtClean="0"/>
              <a:t>Crawling model: e.g. exploring the (deep) </a:t>
            </a:r>
            <a:r>
              <a:rPr lang="en-US" dirty="0" smtClean="0"/>
              <a:t>web, API gives node </a:t>
            </a:r>
            <a:r>
              <a:rPr lang="en-US" dirty="0" err="1" smtClean="0"/>
              <a:t>neighbours</a:t>
            </a:r>
            <a:endParaRPr lang="en-US" dirty="0" smtClean="0"/>
          </a:p>
          <a:p>
            <a:pPr lvl="1"/>
            <a:r>
              <a:rPr lang="en-US" dirty="0" smtClean="0"/>
              <a:t>Adjacency list streaming: see all </a:t>
            </a:r>
            <a:r>
              <a:rPr lang="en-US" dirty="0" err="1" smtClean="0"/>
              <a:t>neighbours</a:t>
            </a:r>
            <a:r>
              <a:rPr lang="en-US" dirty="0" smtClean="0"/>
              <a:t> of a node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and Edge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Gross over-generalization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node and edge properties can be solved using previous techniques</a:t>
            </a:r>
          </a:p>
          <a:p>
            <a:pPr lvl="1"/>
            <a:r>
              <a:rPr lang="en-US" dirty="0" smtClean="0"/>
              <a:t>Sample nodes/edge (in a stream)</a:t>
            </a:r>
          </a:p>
          <a:p>
            <a:pPr lvl="1"/>
            <a:r>
              <a:rPr lang="en-US" dirty="0" smtClean="0"/>
              <a:t>Handle duplicates (same edge many times) via hash-based sampling</a:t>
            </a:r>
          </a:p>
          <a:p>
            <a:pPr lvl="1"/>
            <a:r>
              <a:rPr lang="en-US" dirty="0" smtClean="0"/>
              <a:t>Track properties of sampled elements</a:t>
            </a:r>
          </a:p>
          <a:p>
            <a:pPr lvl="2"/>
            <a:r>
              <a:rPr lang="en-US" dirty="0" smtClean="0"/>
              <a:t>E.g. count the degree of sampled nodes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Some challenges.  E.g. how to sample a node proportional to its degree?</a:t>
            </a:r>
          </a:p>
          <a:p>
            <a:pPr lvl="1"/>
            <a:r>
              <a:rPr lang="en-US" dirty="0" smtClean="0"/>
              <a:t>If degree is known (</a:t>
            </a:r>
            <a:r>
              <a:rPr lang="en-US" dirty="0" err="1" smtClean="0"/>
              <a:t>precomputed</a:t>
            </a:r>
            <a:r>
              <a:rPr lang="en-US" dirty="0" smtClean="0"/>
              <a:t>), then use these as weights</a:t>
            </a:r>
          </a:p>
          <a:p>
            <a:pPr lvl="1"/>
            <a:r>
              <a:rPr lang="en-US" dirty="0" smtClean="0"/>
              <a:t>Else, sample edges uniformly, then sample each end with probability ½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Induced </a:t>
            </a:r>
            <a:r>
              <a:rPr lang="en-US" dirty="0" err="1" smtClean="0"/>
              <a:t>subgraph</a:t>
            </a:r>
            <a:r>
              <a:rPr lang="en-US" dirty="0" smtClean="0"/>
              <a:t>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Node-induced </a:t>
            </a:r>
            <a:r>
              <a:rPr lang="en-US" dirty="0" err="1" smtClean="0">
                <a:solidFill>
                  <a:srgbClr val="C00000"/>
                </a:solidFill>
              </a:rPr>
              <a:t>subgraph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>
                <a:solidFill>
                  <a:srgbClr val="1FB518"/>
                </a:solidFill>
              </a:rPr>
              <a:t>Pass 1</a:t>
            </a:r>
            <a:r>
              <a:rPr lang="en-US" dirty="0" smtClean="0"/>
              <a:t>: Sample a set of nodes (e.g. uniformly)</a:t>
            </a:r>
          </a:p>
          <a:p>
            <a:pPr lvl="1"/>
            <a:r>
              <a:rPr lang="en-US" dirty="0" smtClean="0">
                <a:solidFill>
                  <a:srgbClr val="1FB518"/>
                </a:solidFill>
              </a:rPr>
              <a:t>Pass 2</a:t>
            </a:r>
            <a:r>
              <a:rPr lang="en-US" dirty="0" smtClean="0"/>
              <a:t>: collect all edges incident on sampled nodes</a:t>
            </a:r>
          </a:p>
          <a:p>
            <a:pPr lvl="1"/>
            <a:r>
              <a:rPr lang="en-US" dirty="0" smtClean="0"/>
              <a:t>Can collapse into a single streaming pass</a:t>
            </a:r>
          </a:p>
          <a:p>
            <a:pPr lvl="1"/>
            <a:r>
              <a:rPr lang="en-US" dirty="0" smtClean="0"/>
              <a:t>Can’t know in advance how many edges will be sampled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Edge-induced </a:t>
            </a:r>
            <a:r>
              <a:rPr lang="en-US" dirty="0" err="1" smtClean="0">
                <a:solidFill>
                  <a:srgbClr val="C00000"/>
                </a:solidFill>
              </a:rPr>
              <a:t>subgraph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Sample a set of edges (e.g. uniformly in one pass)</a:t>
            </a:r>
          </a:p>
          <a:p>
            <a:pPr lvl="1"/>
            <a:r>
              <a:rPr lang="en-US" dirty="0" smtClean="0"/>
              <a:t>Resulting graph tends to be sparse, disconnected</a:t>
            </a:r>
          </a:p>
          <a:p>
            <a:r>
              <a:rPr lang="en-US" dirty="0" smtClean="0"/>
              <a:t>Edge-induced variant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[Ahmed Neville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Kompella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13]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Take second pass to fill in edges on sampled nodes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Hack</a:t>
            </a:r>
            <a:r>
              <a:rPr lang="en-US" dirty="0" smtClean="0"/>
              <a:t>: combine passes to fill in edges on current sample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6669740" y="213360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7436223" y="2115673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8243047" y="2115673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6669741" y="294939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436224" y="2931463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8243047" y="2931463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077634" y="252356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126939" y="332591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844119" y="332591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35152" y="252356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028329" y="1721224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35152" y="1721224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736541" y="1631576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561294" y="1613647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83506" y="1622612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749990" y="2438399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574743" y="2420470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996955" y="2429435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4474" y="3245222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579227" y="3227293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001439" y="3236258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9" idx="5"/>
            <a:endCxn id="22" idx="1"/>
          </p:cNvCxnSpPr>
          <p:nvPr/>
        </p:nvCxnSpPr>
        <p:spPr>
          <a:xfrm>
            <a:off x="7136544" y="1775650"/>
            <a:ext cx="639703" cy="6890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3" idx="1"/>
          </p:cNvCxnSpPr>
          <p:nvPr/>
        </p:nvCxnSpPr>
        <p:spPr>
          <a:xfrm>
            <a:off x="7928647" y="1775650"/>
            <a:ext cx="672353" cy="67107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2" idx="5"/>
            <a:endCxn id="26" idx="1"/>
          </p:cNvCxnSpPr>
          <p:nvPr/>
        </p:nvCxnSpPr>
        <p:spPr>
          <a:xfrm>
            <a:off x="7903028" y="2591437"/>
            <a:ext cx="702456" cy="66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7" idx="7"/>
            <a:endCxn id="22" idx="3"/>
          </p:cNvCxnSpPr>
          <p:nvPr/>
        </p:nvCxnSpPr>
        <p:spPr>
          <a:xfrm flipV="1">
            <a:off x="7154477" y="2591437"/>
            <a:ext cx="621770" cy="6710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6638361" y="437029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7404844" y="4352361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8211668" y="4352361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638362" y="518608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7404845" y="5168151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8211668" y="5168151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046255" y="4760256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095560" y="556260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812740" y="556260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803773" y="4760256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996950" y="395791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803773" y="3957912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7705162" y="3868264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529915" y="3850335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6952127" y="3859300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718611" y="4675087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8543364" y="4657158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965576" y="4666123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723095" y="5481910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8547848" y="5463981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970060" y="5472946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55" idx="5"/>
            <a:endCxn id="56" idx="1"/>
          </p:cNvCxnSpPr>
          <p:nvPr/>
        </p:nvCxnSpPr>
        <p:spPr>
          <a:xfrm>
            <a:off x="7105165" y="4012338"/>
            <a:ext cx="639703" cy="6890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endCxn id="57" idx="1"/>
          </p:cNvCxnSpPr>
          <p:nvPr/>
        </p:nvCxnSpPr>
        <p:spPr>
          <a:xfrm>
            <a:off x="7897268" y="4012338"/>
            <a:ext cx="672353" cy="67107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5"/>
            <a:endCxn id="60" idx="1"/>
          </p:cNvCxnSpPr>
          <p:nvPr/>
        </p:nvCxnSpPr>
        <p:spPr>
          <a:xfrm>
            <a:off x="7871649" y="4828125"/>
            <a:ext cx="702456" cy="66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1" idx="7"/>
            <a:endCxn id="56" idx="3"/>
          </p:cNvCxnSpPr>
          <p:nvPr/>
        </p:nvCxnSpPr>
        <p:spPr>
          <a:xfrm flipV="1">
            <a:off x="7123098" y="4828125"/>
            <a:ext cx="621770" cy="6710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 Estimators for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 smtClean="0"/>
              <a:t>Can construct HT estimators from uniform vertex samples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[Frank 78]</a:t>
            </a:r>
          </a:p>
          <a:p>
            <a:pPr lvl="1"/>
            <a:r>
              <a:rPr lang="en-US" dirty="0" smtClean="0"/>
              <a:t>Evaluate the desired function on the sampled graph (e.g. average degree)</a:t>
            </a:r>
          </a:p>
          <a:p>
            <a:r>
              <a:rPr lang="en-US" dirty="0" smtClean="0"/>
              <a:t>For functions of </a:t>
            </a:r>
            <a:r>
              <a:rPr lang="en-US" dirty="0" smtClean="0">
                <a:solidFill>
                  <a:srgbClr val="C00000"/>
                </a:solidFill>
              </a:rPr>
              <a:t>edges</a:t>
            </a:r>
            <a:r>
              <a:rPr lang="en-US" dirty="0" smtClean="0"/>
              <a:t> (e.g. number of edges satisfying a property):</a:t>
            </a:r>
          </a:p>
          <a:p>
            <a:pPr lvl="1"/>
            <a:r>
              <a:rPr lang="en-US" dirty="0" smtClean="0"/>
              <a:t>Scale up accordingly, by </a:t>
            </a:r>
            <a:r>
              <a:rPr lang="en-US" dirty="0" smtClean="0">
                <a:solidFill>
                  <a:schemeClr val="accent2"/>
                </a:solidFill>
              </a:rPr>
              <a:t>N(N-1)/(k(k-1)) </a:t>
            </a:r>
            <a:r>
              <a:rPr lang="en-US" dirty="0" smtClean="0"/>
              <a:t>for sample size </a:t>
            </a:r>
            <a:r>
              <a:rPr lang="en-US" dirty="0" smtClean="0">
                <a:solidFill>
                  <a:schemeClr val="accent2"/>
                </a:solidFill>
              </a:rPr>
              <a:t>k</a:t>
            </a:r>
            <a:r>
              <a:rPr lang="en-US" dirty="0" smtClean="0"/>
              <a:t> on graph size </a:t>
            </a:r>
            <a:r>
              <a:rPr lang="en-US" dirty="0" smtClean="0">
                <a:solidFill>
                  <a:schemeClr val="accent2"/>
                </a:solidFill>
              </a:rPr>
              <a:t>N</a:t>
            </a:r>
          </a:p>
          <a:p>
            <a:pPr lvl="1"/>
            <a:r>
              <a:rPr lang="en-US" dirty="0" smtClean="0"/>
              <a:t>Variance of estimates can also be bounded in terms of </a:t>
            </a:r>
            <a:r>
              <a:rPr lang="en-US" dirty="0" smtClean="0">
                <a:solidFill>
                  <a:schemeClr val="accent2"/>
                </a:solidFill>
              </a:rPr>
              <a:t>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2"/>
                </a:solidFill>
              </a:rPr>
              <a:t>k</a:t>
            </a:r>
          </a:p>
          <a:p>
            <a:r>
              <a:rPr lang="en-US" dirty="0" smtClean="0"/>
              <a:t>Similar for functions of three edges (triangles) and higher:</a:t>
            </a:r>
          </a:p>
          <a:p>
            <a:pPr lvl="1"/>
            <a:r>
              <a:rPr lang="en-US" dirty="0" smtClean="0"/>
              <a:t>Scale up by </a:t>
            </a:r>
            <a:r>
              <a:rPr lang="en-US" dirty="0" smtClean="0">
                <a:solidFill>
                  <a:schemeClr val="accent2"/>
                </a:solidFill>
              </a:rPr>
              <a:t>NC3/kC3 ≈ </a:t>
            </a:r>
            <a:r>
              <a:rPr lang="en-US" dirty="0" smtClean="0">
                <a:solidFill>
                  <a:schemeClr val="accent2"/>
                </a:solidFill>
              </a:rPr>
              <a:t>1/p</a:t>
            </a:r>
            <a:r>
              <a:rPr lang="en-US" baseline="30000" dirty="0" smtClean="0">
                <a:solidFill>
                  <a:schemeClr val="accent2"/>
                </a:solidFill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get unbiased estimator</a:t>
            </a:r>
          </a:p>
          <a:p>
            <a:pPr lvl="1"/>
            <a:r>
              <a:rPr lang="en-US" dirty="0" smtClean="0"/>
              <a:t>High variance, so other sampling schemes have been developed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Sampling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“Heuristics”, since few formal statistical properties are known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Breadth first sampling</a:t>
            </a:r>
            <a:r>
              <a:rPr lang="en-US" dirty="0" smtClean="0"/>
              <a:t>: sample a node, then its </a:t>
            </a:r>
            <a:r>
              <a:rPr lang="en-US" dirty="0" err="1" smtClean="0"/>
              <a:t>neighbours</a:t>
            </a:r>
            <a:r>
              <a:rPr lang="en-US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Biased towards high-degree nodes (more chances to reach them)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Snowball sampling</a:t>
            </a:r>
            <a:r>
              <a:rPr lang="en-US" dirty="0" smtClean="0"/>
              <a:t>: generalize BF by picking many initial nodes</a:t>
            </a:r>
          </a:p>
          <a:p>
            <a:pPr lvl="1"/>
            <a:r>
              <a:rPr lang="en-US" dirty="0" smtClean="0"/>
              <a:t>Respondent-driven sampling: weight the snowball sample to give </a:t>
            </a:r>
            <a:br>
              <a:rPr lang="en-US" dirty="0" smtClean="0"/>
            </a:br>
            <a:r>
              <a:rPr lang="en-US" dirty="0" smtClean="0"/>
              <a:t>statistically sound </a:t>
            </a:r>
            <a:r>
              <a:rPr lang="en-US" dirty="0" smtClean="0"/>
              <a:t>estimates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Salganik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Heckathorn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04]</a:t>
            </a:r>
            <a:endParaRPr lang="en-US" dirty="0" smtClean="0">
              <a:solidFill>
                <a:schemeClr val="accent2"/>
              </a:solidFill>
              <a:latin typeface="Arial Narrow" pitchFamily="34" charset="0"/>
            </a:endParaRPr>
          </a:p>
          <a:p>
            <a:r>
              <a:rPr lang="en-US" dirty="0" smtClean="0">
                <a:solidFill>
                  <a:srgbClr val="1FB518"/>
                </a:solidFill>
              </a:rPr>
              <a:t>Forest-fire sampling</a:t>
            </a:r>
            <a:r>
              <a:rPr lang="en-US" dirty="0" smtClean="0"/>
              <a:t>: generalize BF by picking only a fraction of </a:t>
            </a:r>
            <a:r>
              <a:rPr lang="en-US" dirty="0" err="1" smtClean="0"/>
              <a:t>neighbours</a:t>
            </a:r>
            <a:r>
              <a:rPr lang="en-US" dirty="0" smtClean="0"/>
              <a:t> to </a:t>
            </a:r>
            <a:r>
              <a:rPr lang="en-US" dirty="0" smtClean="0"/>
              <a:t>explore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Leskovec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Kleinberg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Faloutsos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05]</a:t>
            </a:r>
            <a:endParaRPr lang="en-US" dirty="0" smtClean="0">
              <a:solidFill>
                <a:schemeClr val="accent2"/>
              </a:solidFill>
              <a:latin typeface="Arial Narrow" pitchFamily="34" charset="0"/>
            </a:endParaRPr>
          </a:p>
          <a:p>
            <a:pPr lvl="1"/>
            <a:r>
              <a:rPr lang="en-US" dirty="0" smtClean="0"/>
              <a:t>With probability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, move to a new node and “kill” current node</a:t>
            </a:r>
          </a:p>
          <a:p>
            <a:pPr>
              <a:buNone/>
            </a:pPr>
            <a:r>
              <a:rPr lang="en-US" dirty="0" smtClean="0"/>
              <a:t>No “one true graph sampling method”</a:t>
            </a:r>
          </a:p>
          <a:p>
            <a:pPr lvl="1"/>
            <a:r>
              <a:rPr lang="en-US" dirty="0" smtClean="0"/>
              <a:t>Experiments show different preferences, depending on graph and metric</a:t>
            </a:r>
            <a:br>
              <a:rPr lang="en-US" dirty="0" smtClean="0"/>
            </a:br>
            <a:r>
              <a:rPr lang="en-US" dirty="0" smtClean="0">
                <a:solidFill>
                  <a:schemeClr val="accent2"/>
                </a:solidFill>
              </a:rPr>
              <a:t>[</a:t>
            </a:r>
            <a:r>
              <a:rPr lang="en-US" dirty="0" err="1" smtClean="0">
                <a:solidFill>
                  <a:schemeClr val="accent2"/>
                </a:solidFill>
              </a:rPr>
              <a:t>Leskovec</a:t>
            </a:r>
            <a:r>
              <a:rPr lang="en-US" dirty="0" smtClean="0">
                <a:solidFill>
                  <a:schemeClr val="accent2"/>
                </a:solidFill>
              </a:rPr>
              <a:t>, </a:t>
            </a:r>
            <a:r>
              <a:rPr lang="en-US" dirty="0" err="1" smtClean="0">
                <a:solidFill>
                  <a:schemeClr val="accent2"/>
                </a:solidFill>
              </a:rPr>
              <a:t>Faloutsos</a:t>
            </a:r>
            <a:r>
              <a:rPr lang="en-US" dirty="0" smtClean="0">
                <a:solidFill>
                  <a:schemeClr val="accent2"/>
                </a:solidFill>
              </a:rPr>
              <a:t> 06; </a:t>
            </a:r>
            <a:r>
              <a:rPr lang="en-US" dirty="0" err="1" smtClean="0">
                <a:solidFill>
                  <a:schemeClr val="accent2"/>
                </a:solidFill>
              </a:rPr>
              <a:t>Hasan</a:t>
            </a:r>
            <a:r>
              <a:rPr lang="en-US" dirty="0" smtClean="0">
                <a:solidFill>
                  <a:schemeClr val="accent2"/>
                </a:solidFill>
              </a:rPr>
              <a:t>, Ahmed, Neville, </a:t>
            </a:r>
            <a:r>
              <a:rPr lang="en-US" dirty="0" err="1" smtClean="0">
                <a:solidFill>
                  <a:schemeClr val="accent2"/>
                </a:solidFill>
              </a:rPr>
              <a:t>Kompella</a:t>
            </a:r>
            <a:r>
              <a:rPr lang="en-US" dirty="0" smtClean="0">
                <a:solidFill>
                  <a:schemeClr val="accent2"/>
                </a:solidFill>
              </a:rPr>
              <a:t> 13]</a:t>
            </a:r>
          </a:p>
          <a:p>
            <a:pPr lvl="1"/>
            <a:r>
              <a:rPr lang="en-US" dirty="0" smtClean="0"/>
              <a:t>None of these methods are “streaming friendly”: require static graph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Hack</a:t>
            </a:r>
            <a:r>
              <a:rPr lang="en-US" dirty="0" smtClean="0"/>
              <a:t>: apply them to the stream of edges as-is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8049310" y="1654977"/>
            <a:ext cx="959222" cy="1004047"/>
            <a:chOff x="8049310" y="1654977"/>
            <a:chExt cx="959222" cy="1004047"/>
          </a:xfrm>
        </p:grpSpPr>
        <p:cxnSp>
          <p:nvCxnSpPr>
            <p:cNvPr id="4" name="Straight Connector 3"/>
            <p:cNvCxnSpPr/>
            <p:nvPr/>
          </p:nvCxnSpPr>
          <p:spPr>
            <a:xfrm rot="5400000">
              <a:off x="7874018" y="1943269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5400000">
              <a:off x="8288227" y="1933328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5400000">
              <a:off x="8724236" y="1933328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7874018" y="2395588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8288227" y="2385647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724236" y="2385647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100177" y="2159488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126821" y="2604352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514387" y="2604352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8509541" y="2159488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073532" y="1714624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509541" y="1714624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8456252" y="1664918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901950" y="1654977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049310" y="1659948"/>
              <a:ext cx="96891" cy="99411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463519" y="211226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909217" y="210232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056578" y="210729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8465943" y="2559613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911641" y="2549672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8059001" y="2554643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18" idx="5"/>
              <a:endCxn id="19" idx="1"/>
            </p:cNvCxnSpPr>
            <p:nvPr/>
          </p:nvCxnSpPr>
          <p:spPr>
            <a:xfrm>
              <a:off x="8132012" y="1744800"/>
              <a:ext cx="345697" cy="3820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20" idx="1"/>
            </p:cNvCxnSpPr>
            <p:nvPr/>
          </p:nvCxnSpPr>
          <p:spPr>
            <a:xfrm>
              <a:off x="8560066" y="1744800"/>
              <a:ext cx="363341" cy="37208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9" idx="5"/>
              <a:endCxn id="23" idx="1"/>
            </p:cNvCxnSpPr>
            <p:nvPr/>
          </p:nvCxnSpPr>
          <p:spPr>
            <a:xfrm>
              <a:off x="8546221" y="2197118"/>
              <a:ext cx="379609" cy="36711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4" idx="7"/>
              <a:endCxn id="19" idx="3"/>
            </p:cNvCxnSpPr>
            <p:nvPr/>
          </p:nvCxnSpPr>
          <p:spPr>
            <a:xfrm flipV="1">
              <a:off x="8141703" y="2197118"/>
              <a:ext cx="336006" cy="3720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8046886" y="2702072"/>
            <a:ext cx="959222" cy="1004047"/>
            <a:chOff x="8046886" y="2702072"/>
            <a:chExt cx="959222" cy="1004047"/>
          </a:xfrm>
        </p:grpSpPr>
        <p:cxnSp>
          <p:nvCxnSpPr>
            <p:cNvPr id="31" name="Straight Connector 30"/>
            <p:cNvCxnSpPr/>
            <p:nvPr/>
          </p:nvCxnSpPr>
          <p:spPr>
            <a:xfrm rot="5400000">
              <a:off x="7871594" y="2990364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8285803" y="2980423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8721812" y="2980423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7871594" y="3442683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8285803" y="3432742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8721812" y="3432742"/>
              <a:ext cx="45231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097753" y="3206583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124397" y="3651447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8511963" y="3651447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8507117" y="3206583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071108" y="2761719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507117" y="2761719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8453828" y="2712013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899526" y="2702072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8046886" y="2707043"/>
              <a:ext cx="96891" cy="99411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8461095" y="3159360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8906793" y="3149420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8054154" y="3154390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8463519" y="3606708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909217" y="3596767"/>
              <a:ext cx="96891" cy="99411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056577" y="3601738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5" idx="5"/>
              <a:endCxn id="46" idx="1"/>
            </p:cNvCxnSpPr>
            <p:nvPr/>
          </p:nvCxnSpPr>
          <p:spPr>
            <a:xfrm>
              <a:off x="8129588" y="2791895"/>
              <a:ext cx="345697" cy="3820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7" idx="1"/>
            </p:cNvCxnSpPr>
            <p:nvPr/>
          </p:nvCxnSpPr>
          <p:spPr>
            <a:xfrm>
              <a:off x="8557642" y="2791895"/>
              <a:ext cx="363341" cy="37208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6" idx="5"/>
              <a:endCxn id="50" idx="1"/>
            </p:cNvCxnSpPr>
            <p:nvPr/>
          </p:nvCxnSpPr>
          <p:spPr>
            <a:xfrm>
              <a:off x="8543797" y="3244213"/>
              <a:ext cx="379609" cy="36711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1" idx="7"/>
              <a:endCxn id="46" idx="3"/>
            </p:cNvCxnSpPr>
            <p:nvPr/>
          </p:nvCxnSpPr>
          <p:spPr>
            <a:xfrm flipV="1">
              <a:off x="8139279" y="3244213"/>
              <a:ext cx="336006" cy="37208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044462" y="3749167"/>
            <a:ext cx="959222" cy="1004047"/>
            <a:chOff x="8044462" y="3749167"/>
            <a:chExt cx="959222" cy="1004047"/>
          </a:xfrm>
        </p:grpSpPr>
        <p:cxnSp>
          <p:nvCxnSpPr>
            <p:cNvPr id="57" name="Straight Connector 56"/>
            <p:cNvCxnSpPr/>
            <p:nvPr/>
          </p:nvCxnSpPr>
          <p:spPr>
            <a:xfrm rot="5400000">
              <a:off x="7869170" y="4037459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8283379" y="4027518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8719388" y="4027518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7869170" y="4489778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8283379" y="4479837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8719388" y="4479837"/>
              <a:ext cx="452319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8095329" y="4253678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121973" y="4698542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8509539" y="4698542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504693" y="4253678"/>
              <a:ext cx="44085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8068684" y="3808814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8504693" y="3808814"/>
              <a:ext cx="44085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8451404" y="3759108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8897102" y="3749167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8044462" y="3754138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8458671" y="420645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904369" y="419651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051730" y="4201485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461095" y="4653803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8906793" y="4643862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8054153" y="4648833"/>
              <a:ext cx="96891" cy="9941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stCxn id="71" idx="5"/>
              <a:endCxn id="72" idx="1"/>
            </p:cNvCxnSpPr>
            <p:nvPr/>
          </p:nvCxnSpPr>
          <p:spPr>
            <a:xfrm>
              <a:off x="8127164" y="3838990"/>
              <a:ext cx="345697" cy="3820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73" idx="1"/>
            </p:cNvCxnSpPr>
            <p:nvPr/>
          </p:nvCxnSpPr>
          <p:spPr>
            <a:xfrm>
              <a:off x="8555218" y="3838990"/>
              <a:ext cx="363341" cy="37208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2" idx="5"/>
              <a:endCxn id="76" idx="1"/>
            </p:cNvCxnSpPr>
            <p:nvPr/>
          </p:nvCxnSpPr>
          <p:spPr>
            <a:xfrm>
              <a:off x="8541373" y="4291308"/>
              <a:ext cx="379609" cy="3671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7" idx="7"/>
              <a:endCxn id="72" idx="3"/>
            </p:cNvCxnSpPr>
            <p:nvPr/>
          </p:nvCxnSpPr>
          <p:spPr>
            <a:xfrm flipV="1">
              <a:off x="8136855" y="4291308"/>
              <a:ext cx="336006" cy="3720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from the set of items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need to sample from the distinct set of objects</a:t>
            </a:r>
          </a:p>
          <a:p>
            <a:pPr lvl="1"/>
            <a:r>
              <a:rPr lang="en-US" dirty="0" smtClean="0"/>
              <a:t>Not influenced by the weight or number of occurrences</a:t>
            </a:r>
          </a:p>
          <a:p>
            <a:pPr lvl="1"/>
            <a:r>
              <a:rPr lang="en-US" dirty="0" smtClean="0"/>
              <a:t>E.g. sample from the distinct set of flows, regardless of weight</a:t>
            </a:r>
          </a:p>
          <a:p>
            <a:r>
              <a:rPr lang="en-US" dirty="0" smtClean="0"/>
              <a:t>Need sampling method that is invariant to duplicates</a:t>
            </a:r>
          </a:p>
          <a:p>
            <a:r>
              <a:rPr lang="en-US" dirty="0" smtClean="0"/>
              <a:t>Basic idea: </a:t>
            </a:r>
            <a:r>
              <a:rPr lang="en-US" dirty="0" smtClean="0"/>
              <a:t>build a function </a:t>
            </a:r>
            <a:r>
              <a:rPr lang="en-US" dirty="0" smtClean="0"/>
              <a:t>to determine what to sample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“random” function </a:t>
            </a:r>
            <a:r>
              <a:rPr lang="en-US" dirty="0" smtClean="0">
                <a:solidFill>
                  <a:schemeClr val="accent2"/>
                </a:solidFill>
              </a:rPr>
              <a:t>f(k) </a:t>
            </a:r>
            <a:r>
              <a:rPr lang="en-US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 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Use </a:t>
            </a:r>
            <a:r>
              <a:rPr lang="en-US" dirty="0" smtClean="0">
                <a:solidFill>
                  <a:schemeClr val="accent2"/>
                </a:solidFill>
                <a:sym typeface="Wingdings" panose="05000000000000000000" pitchFamily="2" charset="2"/>
              </a:rPr>
              <a:t>f(k)</a:t>
            </a:r>
            <a:r>
              <a:rPr lang="en-US" dirty="0" smtClean="0">
                <a:sym typeface="Wingdings" panose="05000000000000000000" pitchFamily="2" charset="2"/>
              </a:rPr>
              <a:t> to make a sampling decision: consistent decision for same key</a:t>
            </a:r>
            <a:endParaRPr lang="en-US" dirty="0" smtClean="0"/>
          </a:p>
        </p:txBody>
      </p:sp>
      <p:pic>
        <p:nvPicPr>
          <p:cNvPr id="144386" name="Picture 2" descr="http://static-www.icr.org/i/wide/mouse_elephant_wi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42" y="4308475"/>
            <a:ext cx="6667500" cy="2362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7179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Walks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GB" dirty="0" smtClean="0"/>
              <a:t>Random walks have proven very effective for many graph computations</a:t>
            </a:r>
          </a:p>
          <a:p>
            <a:pPr lvl="1"/>
            <a:r>
              <a:rPr lang="en-GB" dirty="0" err="1" smtClean="0"/>
              <a:t>PageRank</a:t>
            </a:r>
            <a:r>
              <a:rPr lang="en-GB" dirty="0" smtClean="0"/>
              <a:t> for node importance, and many variations</a:t>
            </a:r>
          </a:p>
          <a:p>
            <a:r>
              <a:rPr lang="en-GB" dirty="0" smtClean="0"/>
              <a:t>Random walk a natural model for sampling a node</a:t>
            </a:r>
          </a:p>
          <a:p>
            <a:pPr lvl="1"/>
            <a:r>
              <a:rPr lang="en-GB" dirty="0" smtClean="0"/>
              <a:t>Perform “long enough” random walk to pick a node</a:t>
            </a:r>
          </a:p>
          <a:p>
            <a:pPr lvl="1"/>
            <a:r>
              <a:rPr lang="en-GB" dirty="0" smtClean="0"/>
              <a:t>How long is “long enough” (for mixing of RW)?  </a:t>
            </a:r>
          </a:p>
          <a:p>
            <a:pPr lvl="1"/>
            <a:r>
              <a:rPr lang="en-GB" dirty="0" smtClean="0"/>
              <a:t>Can get “stuck” in a </a:t>
            </a:r>
            <a:r>
              <a:rPr lang="en-GB" dirty="0" err="1" smtClean="0"/>
              <a:t>subgraph</a:t>
            </a:r>
            <a:r>
              <a:rPr lang="en-GB" dirty="0" smtClean="0"/>
              <a:t> if graph not well-connected</a:t>
            </a:r>
          </a:p>
          <a:p>
            <a:pPr lvl="1"/>
            <a:r>
              <a:rPr lang="en-GB" dirty="0" smtClean="0"/>
              <a:t>Costly to perform multiple random walks</a:t>
            </a:r>
          </a:p>
          <a:p>
            <a:pPr lvl="1"/>
            <a:r>
              <a:rPr lang="en-GB" dirty="0" smtClean="0"/>
              <a:t>Highly non-streaming friendly, but suits graph crawling</a:t>
            </a:r>
          </a:p>
          <a:p>
            <a:r>
              <a:rPr lang="en-GB" dirty="0" smtClean="0"/>
              <a:t>Multidimensional Random Walks </a:t>
            </a:r>
            <a:r>
              <a:rPr lang="en-GB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GB" dirty="0" err="1" smtClean="0">
                <a:solidFill>
                  <a:schemeClr val="accent2"/>
                </a:solidFill>
                <a:latin typeface="Arial Narrow" pitchFamily="34" charset="0"/>
              </a:rPr>
              <a:t>Ribeiro</a:t>
            </a:r>
            <a:r>
              <a:rPr lang="en-GB" dirty="0" smtClean="0">
                <a:solidFill>
                  <a:schemeClr val="accent2"/>
                </a:solidFill>
                <a:latin typeface="Arial Narrow" pitchFamily="34" charset="0"/>
              </a:rPr>
              <a:t>, </a:t>
            </a:r>
            <a:r>
              <a:rPr lang="en-GB" dirty="0" err="1" smtClean="0">
                <a:solidFill>
                  <a:schemeClr val="accent2"/>
                </a:solidFill>
                <a:latin typeface="Arial Narrow" pitchFamily="34" charset="0"/>
              </a:rPr>
              <a:t>Towsley</a:t>
            </a:r>
            <a:r>
              <a:rPr lang="en-GB" dirty="0" smtClean="0">
                <a:solidFill>
                  <a:schemeClr val="accent2"/>
                </a:solidFill>
                <a:latin typeface="Arial Narrow" pitchFamily="34" charset="0"/>
              </a:rPr>
              <a:t> 10]</a:t>
            </a:r>
          </a:p>
          <a:p>
            <a:pPr lvl="1"/>
            <a:r>
              <a:rPr lang="en-GB" dirty="0" smtClean="0"/>
              <a:t>Pick </a:t>
            </a:r>
            <a:r>
              <a:rPr lang="en-GB" dirty="0" smtClean="0">
                <a:solidFill>
                  <a:schemeClr val="accent2"/>
                </a:solidFill>
              </a:rPr>
              <a:t>k</a:t>
            </a:r>
            <a:r>
              <a:rPr lang="en-GB" dirty="0" smtClean="0"/>
              <a:t> random nodes to initialize the sample</a:t>
            </a:r>
          </a:p>
          <a:p>
            <a:pPr lvl="1"/>
            <a:r>
              <a:rPr lang="en-GB" dirty="0" smtClean="0"/>
              <a:t>Pick a random edge from the union of edges incident on the sample</a:t>
            </a:r>
          </a:p>
          <a:p>
            <a:pPr lvl="1"/>
            <a:r>
              <a:rPr lang="en-GB" dirty="0" smtClean="0"/>
              <a:t>Can be viewed as a walk on a high-dimensional extension of the graph</a:t>
            </a:r>
          </a:p>
          <a:p>
            <a:pPr lvl="1"/>
            <a:r>
              <a:rPr lang="en-GB" dirty="0" smtClean="0"/>
              <a:t>Outperforms running </a:t>
            </a:r>
            <a:r>
              <a:rPr lang="en-GB" dirty="0" smtClean="0">
                <a:solidFill>
                  <a:schemeClr val="accent2"/>
                </a:solidFill>
              </a:rPr>
              <a:t>k</a:t>
            </a:r>
            <a:r>
              <a:rPr lang="en-GB" dirty="0" smtClean="0"/>
              <a:t> independent random walks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6866968" y="296507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7633451" y="2947149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8440275" y="2947149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866969" y="378086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7633452" y="3762939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8440275" y="3762939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274862" y="3355044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324167" y="415738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41347" y="4157388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32380" y="3355044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225557" y="255270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32380" y="2552700"/>
            <a:ext cx="81578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933769" y="2463052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758522" y="2445123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180734" y="2454088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947218" y="3269875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771971" y="3251946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194183" y="3260911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51702" y="4076698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776455" y="4058769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98667" y="4067734"/>
            <a:ext cx="179295" cy="1792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18" idx="5"/>
            <a:endCxn id="19" idx="1"/>
          </p:cNvCxnSpPr>
          <p:nvPr/>
        </p:nvCxnSpPr>
        <p:spPr>
          <a:xfrm>
            <a:off x="7333772" y="2607126"/>
            <a:ext cx="639703" cy="6890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0" idx="1"/>
          </p:cNvCxnSpPr>
          <p:nvPr/>
        </p:nvCxnSpPr>
        <p:spPr>
          <a:xfrm>
            <a:off x="8125875" y="2607126"/>
            <a:ext cx="672353" cy="67107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9" idx="5"/>
            <a:endCxn id="23" idx="1"/>
          </p:cNvCxnSpPr>
          <p:nvPr/>
        </p:nvCxnSpPr>
        <p:spPr>
          <a:xfrm>
            <a:off x="8100256" y="3422913"/>
            <a:ext cx="702456" cy="66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4" idx="7"/>
            <a:endCxn id="19" idx="3"/>
          </p:cNvCxnSpPr>
          <p:nvPr/>
        </p:nvCxnSpPr>
        <p:spPr>
          <a:xfrm flipV="1">
            <a:off x="7351705" y="3422913"/>
            <a:ext cx="621770" cy="67107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918080" y="24384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58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0023 L 0.09236 0.11656 L 0.0908 0.23543 L -2.22222E-6 0.23335 L -2.22222E-6 0.11471 L 0.09531 0.23752 L -2.22222E-6 0.23543 L -0.08455 0.23543 L -0.08455 0.11471 L -0.08455 -0.00231 L -2.22222E-6 0.11656 L -0.08455 0.11656 " pathEditMode="relative" ptsTypes="AAAAAAAAAAAA">
                                      <p:cBhvr>
                                        <p:cTn id="18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686800" cy="808038"/>
          </a:xfrm>
        </p:spPr>
        <p:txBody>
          <a:bodyPr/>
          <a:lstStyle/>
          <a:p>
            <a:r>
              <a:rPr lang="en-US" dirty="0" smtClean="0"/>
              <a:t>Subgraph estimation: </a:t>
            </a:r>
            <a:r>
              <a:rPr lang="en-US" dirty="0" smtClean="0"/>
              <a:t>counting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08" y="1538599"/>
            <a:ext cx="8670092" cy="3171076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Hot </a:t>
            </a:r>
            <a:r>
              <a:rPr lang="en-US" dirty="0" smtClean="0">
                <a:solidFill>
                  <a:srgbClr val="C00000"/>
                </a:solidFill>
              </a:rPr>
              <a:t>topic</a:t>
            </a:r>
            <a:r>
              <a:rPr lang="en-US" dirty="0" smtClean="0"/>
              <a:t>: sample-based triangle counting</a:t>
            </a:r>
          </a:p>
          <a:p>
            <a:pPr lvl="1"/>
            <a:r>
              <a:rPr lang="en-US" dirty="0" smtClean="0"/>
              <a:t>Triangles: simplest non-trivial representation of node clustering</a:t>
            </a:r>
          </a:p>
          <a:p>
            <a:pPr lvl="2"/>
            <a:r>
              <a:rPr lang="en-US" dirty="0" smtClean="0"/>
              <a:t>Regard as prototype for more complex subgraphs of interest</a:t>
            </a:r>
          </a:p>
          <a:p>
            <a:pPr lvl="1"/>
            <a:r>
              <a:rPr lang="en-US" dirty="0" smtClean="0"/>
              <a:t>Measure of “clustering coefficient” in graph, parameter in graph </a:t>
            </a:r>
            <a:r>
              <a:rPr lang="en-US" dirty="0" smtClean="0"/>
              <a:t>models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Uniform </a:t>
            </a:r>
            <a:r>
              <a:rPr lang="en-US" dirty="0" smtClean="0"/>
              <a:t>sampling performs poorly:</a:t>
            </a:r>
          </a:p>
          <a:p>
            <a:pPr lvl="1"/>
            <a:r>
              <a:rPr lang="en-US" dirty="0" smtClean="0"/>
              <a:t>Chance that randomly sampled edges happen to form </a:t>
            </a:r>
            <a:r>
              <a:rPr lang="en-US" dirty="0" err="1" smtClean="0"/>
              <a:t>subgraph</a:t>
            </a:r>
            <a:r>
              <a:rPr lang="en-US" dirty="0" smtClean="0"/>
              <a:t> is ≈ 0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Bias</a:t>
            </a:r>
            <a:r>
              <a:rPr lang="en-US" dirty="0" smtClean="0"/>
              <a:t> the sampling so that desired </a:t>
            </a:r>
            <a:r>
              <a:rPr lang="en-US" dirty="0" err="1" smtClean="0"/>
              <a:t>subgraph</a:t>
            </a:r>
            <a:r>
              <a:rPr lang="en-US" dirty="0" smtClean="0"/>
              <a:t> is preferentially sampled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-3753046" y="-1008236"/>
            <a:ext cx="762512" cy="11454"/>
          </a:xfrm>
          <a:prstGeom prst="straightConnector1">
            <a:avLst/>
          </a:prstGeom>
          <a:ln>
            <a:solidFill>
              <a:schemeClr val="accent4"/>
            </a:solidFill>
            <a:headEnd type="oval" w="lg" len="lg"/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3543300" y="4648200"/>
            <a:ext cx="1485900" cy="1371600"/>
            <a:chOff x="6248400" y="2895600"/>
            <a:chExt cx="1143000" cy="914400"/>
          </a:xfrm>
        </p:grpSpPr>
        <p:sp>
          <p:nvSpPr>
            <p:cNvPr id="45" name="Oval 44"/>
            <p:cNvSpPr/>
            <p:nvPr/>
          </p:nvSpPr>
          <p:spPr bwMode="auto">
            <a:xfrm>
              <a:off x="6705600" y="36576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6248400" y="28956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7239000" y="2971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8" name="Straight Connector 47"/>
            <p:cNvCxnSpPr>
              <a:stCxn id="45" idx="1"/>
              <a:endCxn id="46" idx="5"/>
            </p:cNvCxnSpPr>
            <p:nvPr/>
          </p:nvCxnSpPr>
          <p:spPr bwMode="auto">
            <a:xfrm flipH="1" flipV="1">
              <a:off x="6378482" y="3025682"/>
              <a:ext cx="349436" cy="65423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5" idx="7"/>
              <a:endCxn id="47" idx="3"/>
            </p:cNvCxnSpPr>
            <p:nvPr/>
          </p:nvCxnSpPr>
          <p:spPr bwMode="auto">
            <a:xfrm flipV="1">
              <a:off x="6835682" y="3101882"/>
              <a:ext cx="425636" cy="57803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>
              <a:stCxn id="46" idx="6"/>
              <a:endCxn id="47" idx="2"/>
            </p:cNvCxnSpPr>
            <p:nvPr/>
          </p:nvCxnSpPr>
          <p:spPr bwMode="auto">
            <a:xfrm>
              <a:off x="6400800" y="2971800"/>
              <a:ext cx="838200" cy="762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="" xmlns:p14="http://schemas.microsoft.com/office/powerpoint/2010/main" val="237200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Subgraph</a:t>
            </a:r>
            <a:r>
              <a:rPr lang="en-US" dirty="0" smtClean="0"/>
              <a:t> Sampling in Streams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Want to sample </a:t>
            </a:r>
            <a:r>
              <a:rPr lang="en-US" dirty="0" smtClean="0"/>
              <a:t>one </a:t>
            </a:r>
            <a:r>
              <a:rPr lang="en-US" dirty="0" smtClean="0"/>
              <a:t>of the </a:t>
            </a:r>
            <a:r>
              <a:rPr lang="en-US" dirty="0" smtClean="0">
                <a:solidFill>
                  <a:schemeClr val="accent2"/>
                </a:solidFill>
              </a:rPr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triangles in a graph</a:t>
            </a:r>
          </a:p>
          <a:p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Buriol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et al 06]</a:t>
            </a:r>
            <a:r>
              <a:rPr lang="en-US" dirty="0" smtClean="0"/>
              <a:t>: sample an edge uniformly, then pick a node</a:t>
            </a:r>
          </a:p>
          <a:p>
            <a:pPr lvl="1"/>
            <a:r>
              <a:rPr lang="en-US" dirty="0" smtClean="0"/>
              <a:t>Scan for the edges that complete the triangle</a:t>
            </a:r>
          </a:p>
          <a:p>
            <a:pPr lvl="1"/>
            <a:r>
              <a:rPr lang="en-US" dirty="0" smtClean="0"/>
              <a:t>Probability of sampling a triangle is </a:t>
            </a:r>
            <a:r>
              <a:rPr lang="en-US" dirty="0" smtClean="0">
                <a:solidFill>
                  <a:schemeClr val="accent2"/>
                </a:solidFill>
              </a:rPr>
              <a:t>T/(|E| (|V|-2))</a:t>
            </a:r>
          </a:p>
          <a:p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Pavan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et al 13]</a:t>
            </a:r>
            <a:r>
              <a:rPr lang="en-US" dirty="0" smtClean="0"/>
              <a:t>: sample an edge, then sample an incident edge</a:t>
            </a:r>
          </a:p>
          <a:p>
            <a:pPr lvl="1"/>
            <a:r>
              <a:rPr lang="en-US" dirty="0" smtClean="0"/>
              <a:t>Scan for the edge that completes the triangle</a:t>
            </a:r>
          </a:p>
          <a:p>
            <a:pPr lvl="1"/>
            <a:r>
              <a:rPr lang="en-US" dirty="0" smtClean="0"/>
              <a:t>(After bias correction) probability of sampling a triangle is </a:t>
            </a:r>
            <a:r>
              <a:rPr lang="en-US" dirty="0" smtClean="0">
                <a:solidFill>
                  <a:schemeClr val="accent2"/>
                </a:solidFill>
              </a:rPr>
              <a:t>T/(|E|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D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D </a:t>
            </a:r>
            <a:r>
              <a:rPr lang="en-US" dirty="0" smtClean="0">
                <a:solidFill>
                  <a:schemeClr val="accent2"/>
                </a:solidFill>
              </a:rPr>
              <a:t>=</a:t>
            </a:r>
            <a:r>
              <a:rPr lang="en-US" dirty="0" smtClean="0"/>
              <a:t> max degree, considerably smaller than </a:t>
            </a:r>
            <a:r>
              <a:rPr lang="en-US" dirty="0" smtClean="0">
                <a:solidFill>
                  <a:schemeClr val="accent2"/>
                </a:solidFill>
              </a:rPr>
              <a:t>|V|</a:t>
            </a:r>
            <a:r>
              <a:rPr lang="en-US" dirty="0" smtClean="0"/>
              <a:t> in most </a:t>
            </a:r>
            <a:r>
              <a:rPr lang="en-US" dirty="0" smtClean="0"/>
              <a:t>graphs</a:t>
            </a:r>
          </a:p>
          <a:p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Jha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 et.al. </a:t>
            </a:r>
            <a:r>
              <a:rPr lang="en-US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KDD 2013]: </a:t>
            </a:r>
            <a:r>
              <a:rPr lang="en-US" dirty="0" smtClean="0"/>
              <a:t>sample edges, </a:t>
            </a:r>
            <a:r>
              <a:rPr lang="en-US" dirty="0" smtClean="0"/>
              <a:t>the sample pairs of incident edges</a:t>
            </a:r>
          </a:p>
          <a:p>
            <a:pPr lvl="1"/>
            <a:r>
              <a:rPr lang="en-US" dirty="0" smtClean="0"/>
              <a:t>Scan for edges that complete “wedges” (edge pairs incident on a vertex)</a:t>
            </a:r>
            <a:endParaRPr lang="en-US" dirty="0" smtClean="0"/>
          </a:p>
          <a:p>
            <a:r>
              <a:rPr lang="en-US" dirty="0" smtClean="0">
                <a:solidFill>
                  <a:srgbClr val="1FB518"/>
                </a:solidFill>
              </a:rPr>
              <a:t>Advert</a:t>
            </a:r>
            <a:r>
              <a:rPr lang="en-US" dirty="0" smtClean="0"/>
              <a:t>: Graph Sample and Hold </a:t>
            </a:r>
            <a:r>
              <a:rPr lang="en-US" sz="2000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[Ahmed, Duffield, Neville, </a:t>
            </a:r>
            <a:r>
              <a:rPr lang="en-US" sz="2000" dirty="0" err="1" smtClean="0">
                <a:solidFill>
                  <a:schemeClr val="accent2"/>
                </a:solidFill>
                <a:latin typeface="Arial Narrow" panose="020B0606020202030204" pitchFamily="34" charset="0"/>
              </a:rPr>
              <a:t>Kompella</a:t>
            </a:r>
            <a:r>
              <a:rPr lang="en-US" sz="2000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, KDD 2014]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General framework for </a:t>
            </a:r>
            <a:r>
              <a:rPr lang="en-US" dirty="0" err="1" smtClean="0">
                <a:solidFill>
                  <a:schemeClr val="accent4"/>
                </a:solidFill>
              </a:rPr>
              <a:t>subgraph</a:t>
            </a:r>
            <a:r>
              <a:rPr lang="en-US" dirty="0" smtClean="0">
                <a:solidFill>
                  <a:schemeClr val="accent4"/>
                </a:solidFill>
              </a:rPr>
              <a:t> counting; e.g. triangle counting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Similar accuracy to previous state of art, but using smaller </a:t>
            </a:r>
            <a:r>
              <a:rPr lang="en-US" dirty="0" smtClean="0">
                <a:solidFill>
                  <a:schemeClr val="accent4"/>
                </a:solidFill>
              </a:rPr>
              <a:t>storage</a:t>
            </a:r>
            <a:endParaRPr lang="en-US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947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Sampling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a representative graph from a massive graph is difficult</a:t>
            </a:r>
            <a:r>
              <a:rPr lang="en-US" dirty="0" smtClean="0"/>
              <a:t>!</a:t>
            </a:r>
            <a:endParaRPr lang="en-US" dirty="0"/>
          </a:p>
          <a:p>
            <a:r>
              <a:rPr lang="en-US" dirty="0" smtClean="0"/>
              <a:t>Current state of the art:</a:t>
            </a:r>
          </a:p>
          <a:p>
            <a:pPr lvl="1"/>
            <a:r>
              <a:rPr lang="en-US" dirty="0" smtClean="0"/>
              <a:t>Sample nodes/edges uniformly from a stream</a:t>
            </a:r>
          </a:p>
          <a:p>
            <a:pPr lvl="1"/>
            <a:r>
              <a:rPr lang="en-US" dirty="0" smtClean="0"/>
              <a:t>Heuristic sampling from static/streaming graph</a:t>
            </a:r>
          </a:p>
          <a:p>
            <a:r>
              <a:rPr lang="en-US" dirty="0" smtClean="0"/>
              <a:t>Sampling enables </a:t>
            </a:r>
            <a:r>
              <a:rPr lang="en-US" dirty="0" err="1" smtClean="0"/>
              <a:t>subgraph</a:t>
            </a:r>
            <a:r>
              <a:rPr lang="en-US" dirty="0" smtClean="0"/>
              <a:t> sampling/counting</a:t>
            </a:r>
          </a:p>
          <a:p>
            <a:pPr lvl="1"/>
            <a:r>
              <a:rPr lang="en-US" dirty="0" smtClean="0"/>
              <a:t>Much effort devoted to triangles (smallest non-trivial </a:t>
            </a:r>
            <a:r>
              <a:rPr lang="en-US" dirty="0" err="1" smtClean="0"/>
              <a:t>subgraph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“Real” graphs are richer</a:t>
            </a:r>
          </a:p>
          <a:p>
            <a:pPr lvl="1"/>
            <a:r>
              <a:rPr lang="en-US" dirty="0" smtClean="0"/>
              <a:t>Different node and edge types, attributes on both</a:t>
            </a:r>
          </a:p>
          <a:p>
            <a:pPr lvl="1"/>
            <a:r>
              <a:rPr lang="en-US" dirty="0" smtClean="0"/>
              <a:t>Just scratching surface of sampling realistic graphs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088" y="3206044"/>
            <a:ext cx="8229600" cy="808038"/>
          </a:xfrm>
        </p:spPr>
        <p:txBody>
          <a:bodyPr/>
          <a:lstStyle/>
          <a:p>
            <a:pPr algn="ctr"/>
            <a:r>
              <a:rPr lang="en-US" dirty="0" smtClean="0"/>
              <a:t>Current Directions in Sampling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9102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Motivating application: sampling in large ISP networks</a:t>
            </a:r>
          </a:p>
          <a:p>
            <a:r>
              <a:rPr lang="en-US" dirty="0" smtClean="0"/>
              <a:t>Basics of sampling: concepts and estimation</a:t>
            </a:r>
          </a:p>
          <a:p>
            <a:r>
              <a:rPr lang="en-US" dirty="0" smtClean="0"/>
              <a:t>Stream sampling: uniform and weighted case</a:t>
            </a:r>
          </a:p>
          <a:p>
            <a:pPr lvl="1"/>
            <a:r>
              <a:rPr lang="en-US" dirty="0" smtClean="0"/>
              <a:t>Variations: Concise sampling, sample and hold, sketch guided</a:t>
            </a:r>
          </a:p>
          <a:p>
            <a:pPr lvl="1" algn="ctr">
              <a:buNone/>
            </a:pPr>
            <a:r>
              <a:rPr lang="en-US" b="1" dirty="0" smtClean="0"/>
              <a:t>BREAK	</a:t>
            </a:r>
          </a:p>
          <a:p>
            <a:r>
              <a:rPr lang="en-US" dirty="0" smtClean="0"/>
              <a:t>Advanced stream sampling: sampling as cost optimization</a:t>
            </a:r>
          </a:p>
          <a:p>
            <a:pPr lvl="1"/>
            <a:r>
              <a:rPr lang="en-US" dirty="0" err="1" smtClean="0"/>
              <a:t>VarOpt</a:t>
            </a:r>
            <a:r>
              <a:rPr lang="en-US" dirty="0" smtClean="0"/>
              <a:t>, priority, structure aware, and stable sampling</a:t>
            </a:r>
          </a:p>
          <a:p>
            <a:r>
              <a:rPr lang="en-US" dirty="0" smtClean="0"/>
              <a:t>Hashing and coordination</a:t>
            </a:r>
          </a:p>
          <a:p>
            <a:pPr lvl="1"/>
            <a:r>
              <a:rPr lang="en-US" dirty="0" smtClean="0"/>
              <a:t>Bottom-k, consistent sampling and sketch-based sampling</a:t>
            </a:r>
          </a:p>
          <a:p>
            <a:r>
              <a:rPr lang="en-US" dirty="0" smtClean="0"/>
              <a:t>Graph sampling</a:t>
            </a:r>
          </a:p>
          <a:p>
            <a:pPr lvl="1"/>
            <a:r>
              <a:rPr lang="en-US" dirty="0" smtClean="0"/>
              <a:t>Node, edge and </a:t>
            </a:r>
            <a:r>
              <a:rPr lang="en-US" dirty="0" err="1" smtClean="0"/>
              <a:t>subgraph</a:t>
            </a:r>
            <a:r>
              <a:rPr lang="en-US" dirty="0" smtClean="0"/>
              <a:t> sampling</a:t>
            </a:r>
          </a:p>
          <a:p>
            <a:r>
              <a:rPr lang="en-US" dirty="0" smtClean="0"/>
              <a:t>Conclusion and future directions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2383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and Challenges for Sampling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1FB518"/>
                </a:solidFill>
              </a:rPr>
              <a:t>Matching</a:t>
            </a:r>
          </a:p>
          <a:p>
            <a:pPr lvl="1"/>
            <a:r>
              <a:rPr lang="en-US" dirty="0"/>
              <a:t>Sampling mediates between data characteristics and a</a:t>
            </a:r>
            <a:r>
              <a:rPr lang="en-US" dirty="0">
                <a:sym typeface="Symbol"/>
              </a:rPr>
              <a:t>nalysis needs</a:t>
            </a:r>
          </a:p>
          <a:p>
            <a:pPr lvl="1"/>
            <a:r>
              <a:rPr lang="en-US" dirty="0">
                <a:solidFill>
                  <a:schemeClr val="accent2"/>
                </a:solidFill>
                <a:sym typeface="Symbol"/>
              </a:rPr>
              <a:t>Example</a:t>
            </a:r>
            <a:r>
              <a:rPr lang="en-US" dirty="0">
                <a:sym typeface="Symbol"/>
              </a:rPr>
              <a:t>: sample from power-law distribution of bytes per flow…</a:t>
            </a:r>
          </a:p>
          <a:p>
            <a:pPr lvl="2"/>
            <a:r>
              <a:rPr lang="en-US" dirty="0" smtClean="0">
                <a:sym typeface="Symbol"/>
              </a:rPr>
              <a:t>but also make accurate estimates from samples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sym typeface="Symbol"/>
              </a:rPr>
              <a:t>simple uniform sampling misses the large flows</a:t>
            </a:r>
          </a:p>
          <a:p>
            <a:r>
              <a:rPr lang="en-US" sz="2000" dirty="0">
                <a:solidFill>
                  <a:srgbClr val="1FB518"/>
                </a:solidFill>
                <a:sym typeface="Symbol"/>
              </a:rPr>
              <a:t>Balance</a:t>
            </a:r>
          </a:p>
          <a:p>
            <a:pPr lvl="1"/>
            <a:r>
              <a:rPr lang="en-US" dirty="0">
                <a:sym typeface="Symbol"/>
              </a:rPr>
              <a:t>Weighted sampling across key-functions: e.g. customers, network paths, </a:t>
            </a:r>
            <a:r>
              <a:rPr lang="en-US" dirty="0" err="1">
                <a:sym typeface="Symbol"/>
              </a:rPr>
              <a:t>geolocations</a:t>
            </a:r>
            <a:endParaRPr lang="en-US" dirty="0">
              <a:sym typeface="Symbol"/>
            </a:endParaRPr>
          </a:p>
          <a:p>
            <a:pPr lvl="2"/>
            <a:r>
              <a:rPr lang="en-US" dirty="0" smtClean="0">
                <a:sym typeface="Symbol"/>
              </a:rPr>
              <a:t>cover small customers,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not just large</a:t>
            </a:r>
          </a:p>
          <a:p>
            <a:pPr lvl="2"/>
            <a:r>
              <a:rPr lang="en-US" dirty="0" smtClean="0">
                <a:sym typeface="Symbol"/>
              </a:rPr>
              <a:t>cover all network elements,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not just highly utilized</a:t>
            </a:r>
          </a:p>
          <a:p>
            <a:r>
              <a:rPr lang="en-US" sz="2000" dirty="0" smtClean="0">
                <a:solidFill>
                  <a:srgbClr val="1FB518"/>
                </a:solidFill>
                <a:sym typeface="Symbol"/>
              </a:rPr>
              <a:t>Consistency</a:t>
            </a:r>
          </a:p>
          <a:p>
            <a:pPr lvl="1"/>
            <a:r>
              <a:rPr lang="en-US" dirty="0">
                <a:sym typeface="Symbol"/>
              </a:rPr>
              <a:t>Sample all views of same event, flow, customer, network element</a:t>
            </a:r>
          </a:p>
          <a:p>
            <a:pPr lvl="2"/>
            <a:r>
              <a:rPr lang="en-US" dirty="0">
                <a:sym typeface="Symbol"/>
              </a:rPr>
              <a:t>across different datasets, at different times</a:t>
            </a:r>
          </a:p>
          <a:p>
            <a:pPr lvl="2"/>
            <a:r>
              <a:rPr lang="en-US" dirty="0" smtClean="0">
                <a:sym typeface="Symbol"/>
              </a:rPr>
              <a:t>independent sampling 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small intersection of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views</a:t>
            </a:r>
            <a:endParaRPr lang="en-US" dirty="0" smtClean="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313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6" name="Picture 2" descr="http://www.seotcs.com/blog/wp-content/uploads/2012/01/hadoo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57200"/>
            <a:ext cx="1371600" cy="138545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and Big Data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is still a useful tool in cluster computing</a:t>
            </a:r>
          </a:p>
          <a:p>
            <a:pPr lvl="1"/>
            <a:r>
              <a:rPr lang="en-US" dirty="0" smtClean="0"/>
              <a:t>Reduce the latency of experimental analysis and algorithm design</a:t>
            </a:r>
          </a:p>
          <a:p>
            <a:r>
              <a:rPr lang="en-US" dirty="0" smtClean="0"/>
              <a:t>Sampling </a:t>
            </a:r>
            <a:r>
              <a:rPr lang="en-US" dirty="0" smtClean="0"/>
              <a:t>as an operator is easy to implement in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For uniform or weighted sampling of </a:t>
            </a:r>
            <a:r>
              <a:rPr lang="en-US" dirty="0" err="1" smtClean="0"/>
              <a:t>tuples</a:t>
            </a:r>
            <a:endParaRPr lang="en-US" dirty="0" smtClean="0"/>
          </a:p>
          <a:p>
            <a:r>
              <a:rPr lang="en-US" dirty="0" smtClean="0"/>
              <a:t>Graph computations are a core motivator of big data	</a:t>
            </a:r>
          </a:p>
          <a:p>
            <a:pPr lvl="1"/>
            <a:r>
              <a:rPr lang="en-US" dirty="0" err="1" smtClean="0"/>
              <a:t>PageRank</a:t>
            </a:r>
            <a:r>
              <a:rPr lang="en-US" dirty="0" smtClean="0"/>
              <a:t> as a canonical big computation</a:t>
            </a:r>
          </a:p>
          <a:p>
            <a:pPr lvl="1"/>
            <a:r>
              <a:rPr lang="en-US" dirty="0" smtClean="0"/>
              <a:t>Graph-specific systems emerging (</a:t>
            </a:r>
            <a:r>
              <a:rPr lang="en-US" dirty="0" err="1" smtClean="0"/>
              <a:t>Pregel</a:t>
            </a:r>
            <a:r>
              <a:rPr lang="en-US" dirty="0" smtClean="0"/>
              <a:t>, </a:t>
            </a:r>
            <a:r>
              <a:rPr lang="en-US" dirty="0" err="1" smtClean="0"/>
              <a:t>LFgraph</a:t>
            </a:r>
            <a:r>
              <a:rPr lang="en-US" dirty="0" smtClean="0"/>
              <a:t>, </a:t>
            </a:r>
            <a:r>
              <a:rPr lang="en-US" dirty="0" err="1" smtClean="0"/>
              <a:t>Graphlab</a:t>
            </a:r>
            <a:r>
              <a:rPr lang="en-US" dirty="0" smtClean="0"/>
              <a:t>, </a:t>
            </a:r>
            <a:r>
              <a:rPr lang="en-US" dirty="0" err="1" smtClean="0"/>
              <a:t>Giraph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But…</a:t>
            </a:r>
            <a:r>
              <a:rPr lang="en-US" dirty="0" smtClean="0"/>
              <a:t> sampling </a:t>
            </a:r>
            <a:r>
              <a:rPr lang="en-US" dirty="0" smtClean="0"/>
              <a:t>primitives </a:t>
            </a:r>
            <a:r>
              <a:rPr lang="en-US" dirty="0" smtClean="0"/>
              <a:t>not yet prevalent in </a:t>
            </a:r>
            <a:r>
              <a:rPr lang="en-US" dirty="0" smtClean="0"/>
              <a:t>evolving graph systems</a:t>
            </a:r>
          </a:p>
          <a:p>
            <a:r>
              <a:rPr lang="en-US" dirty="0" smtClean="0"/>
              <a:t>When to do the sampling?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1FB518"/>
                </a:solidFill>
              </a:rPr>
              <a:t>Option </a:t>
            </a:r>
            <a:r>
              <a:rPr lang="en-US" dirty="0" smtClean="0">
                <a:solidFill>
                  <a:srgbClr val="1FB518"/>
                </a:solidFill>
              </a:rPr>
              <a:t>1</a:t>
            </a:r>
            <a:r>
              <a:rPr lang="en-US" dirty="0" smtClean="0"/>
              <a:t>: Sample as an initial step in the computation </a:t>
            </a:r>
          </a:p>
          <a:p>
            <a:pPr lvl="2"/>
            <a:r>
              <a:rPr lang="en-US" dirty="0" smtClean="0"/>
              <a:t>Fold sample into the initial “Map” step</a:t>
            </a:r>
          </a:p>
          <a:p>
            <a:pPr lvl="1"/>
            <a:r>
              <a:rPr lang="en-US" dirty="0" smtClean="0">
                <a:solidFill>
                  <a:srgbClr val="1FB518"/>
                </a:solidFill>
              </a:rPr>
              <a:t>Option 2</a:t>
            </a:r>
            <a:r>
              <a:rPr lang="en-US" dirty="0" smtClean="0"/>
              <a:t>: Sample to create a stored sample graph before computation</a:t>
            </a:r>
          </a:p>
          <a:p>
            <a:pPr lvl="2"/>
            <a:r>
              <a:rPr lang="en-US" dirty="0" smtClean="0"/>
              <a:t>Allows more complex sampling, e.g. random walk </a:t>
            </a:r>
            <a:r>
              <a:rPr lang="en-US" dirty="0" smtClean="0"/>
              <a:t>sampling</a:t>
            </a:r>
            <a:endParaRPr lang="en-US" dirty="0" smtClean="0"/>
          </a:p>
        </p:txBody>
      </p:sp>
      <p:pic>
        <p:nvPicPr>
          <p:cNvPr id="190468" name="Picture 4" descr="http://ssc.io/wp-content/uploads/2011/12/giraph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706561"/>
            <a:ext cx="838769" cy="1417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+ KDD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GB" dirty="0" smtClean="0"/>
              <a:t>The interplay between sampling and data mining is not well understood</a:t>
            </a:r>
          </a:p>
          <a:p>
            <a:pPr lvl="1"/>
            <a:r>
              <a:rPr lang="en-GB" dirty="0" smtClean="0"/>
              <a:t>Need an understanding of how ML/DM algorithms are affected by sampling</a:t>
            </a:r>
          </a:p>
          <a:p>
            <a:pPr lvl="1"/>
            <a:r>
              <a:rPr lang="en-GB" dirty="0" smtClean="0"/>
              <a:t>E.g. how big a sample is needed to build an accurate classifier?</a:t>
            </a:r>
          </a:p>
          <a:p>
            <a:pPr lvl="1"/>
            <a:r>
              <a:rPr lang="en-GB" dirty="0" smtClean="0"/>
              <a:t>E.g. what sampling strategy optimizes cluster quality</a:t>
            </a:r>
          </a:p>
          <a:p>
            <a:r>
              <a:rPr lang="en-GB" dirty="0" smtClean="0"/>
              <a:t>Expect results to be method specific</a:t>
            </a:r>
          </a:p>
          <a:p>
            <a:pPr lvl="1"/>
            <a:r>
              <a:rPr lang="en-GB" dirty="0" smtClean="0"/>
              <a:t>I.e. “IPPS + k-means” rather than “sample + cluster”</a:t>
            </a:r>
            <a:endParaRPr lang="en-GB" dirty="0"/>
          </a:p>
        </p:txBody>
      </p:sp>
      <p:pic>
        <p:nvPicPr>
          <p:cNvPr id="191490" name="Picture 2" descr="http://ts3.mm.bing.net/th?id=HN.607990786092043380&amp;pid=1.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857624"/>
            <a:ext cx="3714750" cy="3000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6406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and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 smtClean="0"/>
              <a:t>Current focus on privacy-preserving data mining </a:t>
            </a:r>
          </a:p>
          <a:p>
            <a:pPr lvl="1"/>
            <a:r>
              <a:rPr lang="en-US" dirty="0" smtClean="0"/>
              <a:t>Deliver promise of big data without sacrificing privacy?</a:t>
            </a:r>
          </a:p>
          <a:p>
            <a:pPr lvl="1"/>
            <a:r>
              <a:rPr lang="en-US" dirty="0" smtClean="0"/>
              <a:t>Opportunity for sampling to be part of the solution</a:t>
            </a:r>
          </a:p>
          <a:p>
            <a:r>
              <a:rPr lang="en-US" dirty="0" smtClean="0"/>
              <a:t>Naïve sampling provides “privacy in expectation”</a:t>
            </a:r>
          </a:p>
          <a:p>
            <a:pPr lvl="1"/>
            <a:r>
              <a:rPr lang="en-US" dirty="0" smtClean="0"/>
              <a:t>Your data remains private if you aren’t included in the sample…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Intuition</a:t>
            </a:r>
            <a:r>
              <a:rPr lang="en-US" dirty="0" smtClean="0"/>
              <a:t>: uncertainty introduced by sampling </a:t>
            </a:r>
            <a:r>
              <a:rPr lang="en-US" i="1" dirty="0" smtClean="0"/>
              <a:t>contributes</a:t>
            </a:r>
            <a:r>
              <a:rPr lang="en-US" dirty="0" smtClean="0"/>
              <a:t> to privacy</a:t>
            </a:r>
          </a:p>
          <a:p>
            <a:pPr lvl="1"/>
            <a:r>
              <a:rPr lang="en-US" dirty="0" smtClean="0"/>
              <a:t>This intuition can be formalized with different privacy models</a:t>
            </a:r>
          </a:p>
          <a:p>
            <a:r>
              <a:rPr lang="en-US" dirty="0" smtClean="0"/>
              <a:t>Sampling can be analyzed in the context of </a:t>
            </a:r>
            <a:r>
              <a:rPr lang="en-US" dirty="0" smtClean="0">
                <a:solidFill>
                  <a:srgbClr val="C00000"/>
                </a:solidFill>
              </a:rPr>
              <a:t>differential privacy</a:t>
            </a:r>
          </a:p>
          <a:p>
            <a:pPr lvl="1"/>
            <a:r>
              <a:rPr lang="en-US" dirty="0" smtClean="0"/>
              <a:t>Sampling alone does </a:t>
            </a:r>
            <a:r>
              <a:rPr lang="en-US" b="1" dirty="0" smtClean="0"/>
              <a:t>not</a:t>
            </a:r>
            <a:r>
              <a:rPr lang="en-US" dirty="0" smtClean="0"/>
              <a:t> provide differential privacy</a:t>
            </a:r>
          </a:p>
          <a:p>
            <a:pPr lvl="1"/>
            <a:r>
              <a:rPr lang="en-US" dirty="0" smtClean="0"/>
              <a:t>But applying a DP method to sampled data does guarantee privacy</a:t>
            </a:r>
          </a:p>
          <a:p>
            <a:pPr lvl="1"/>
            <a:r>
              <a:rPr lang="en-US" dirty="0" smtClean="0"/>
              <a:t>A tradeoff between sampling rate and privacy parameters</a:t>
            </a:r>
          </a:p>
          <a:p>
            <a:pPr lvl="2"/>
            <a:r>
              <a:rPr lang="en-US" dirty="0" smtClean="0"/>
              <a:t>Sometimes, lower sampling rate improves overall accuracy</a:t>
            </a:r>
          </a:p>
        </p:txBody>
      </p:sp>
      <p:pic>
        <p:nvPicPr>
          <p:cNvPr id="4" name="Picture 2" descr="http://www.truste.com/blog/wp-content/uploads/privacy-card-3x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5144" y="1041400"/>
            <a:ext cx="2736056" cy="1824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Permanent Random Numbers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619067" cy="4533900"/>
          </a:xfrm>
        </p:spPr>
        <p:txBody>
          <a:bodyPr/>
          <a:lstStyle/>
          <a:p>
            <a:r>
              <a:rPr lang="en-US" dirty="0" smtClean="0"/>
              <a:t>Often convenient to </a:t>
            </a:r>
            <a:r>
              <a:rPr lang="en-US" dirty="0" smtClean="0"/>
              <a:t>think of </a:t>
            </a:r>
            <a:r>
              <a:rPr lang="en-US" dirty="0" smtClean="0">
                <a:solidFill>
                  <a:schemeClr val="accent2"/>
                </a:solidFill>
              </a:rPr>
              <a:t>f</a:t>
            </a:r>
            <a:r>
              <a:rPr lang="en-US" dirty="0" smtClean="0"/>
              <a:t> as giving “permanent </a:t>
            </a:r>
            <a:r>
              <a:rPr lang="en-US" dirty="0" smtClean="0"/>
              <a:t>random numbers”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Permanent</a:t>
            </a:r>
            <a:r>
              <a:rPr lang="en-US" dirty="0" smtClean="0"/>
              <a:t>: assigned once and for </a:t>
            </a:r>
            <a:r>
              <a:rPr lang="en-US" dirty="0" smtClean="0"/>
              <a:t>all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Random</a:t>
            </a:r>
            <a:r>
              <a:rPr lang="en-US" dirty="0" smtClean="0"/>
              <a:t>: treat as if fully randomly chosen</a:t>
            </a:r>
          </a:p>
          <a:p>
            <a:r>
              <a:rPr lang="en-US" dirty="0" smtClean="0"/>
              <a:t>The permanent random number is used in multiple sampling steps</a:t>
            </a:r>
          </a:p>
          <a:p>
            <a:pPr lvl="1"/>
            <a:r>
              <a:rPr lang="en-US" dirty="0" smtClean="0"/>
              <a:t>Same “random” number each time, so </a:t>
            </a:r>
            <a:r>
              <a:rPr lang="en-US" b="1" dirty="0" smtClean="0"/>
              <a:t>consistent</a:t>
            </a:r>
            <a:r>
              <a:rPr lang="en-US" dirty="0" smtClean="0"/>
              <a:t> (correlated) decisions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Example</a:t>
            </a:r>
            <a:r>
              <a:rPr lang="en-US" dirty="0" smtClean="0"/>
              <a:t>: use PRNs to draw a sample of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chemeClr val="accent2"/>
                </a:solidFill>
              </a:rPr>
              <a:t>N</a:t>
            </a:r>
            <a:r>
              <a:rPr lang="en-US" dirty="0" smtClean="0"/>
              <a:t> via order sampling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chemeClr val="accent2"/>
                </a:solidFill>
              </a:rPr>
              <a:t>s </a:t>
            </a:r>
            <a:r>
              <a:rPr lang="en-US" dirty="0" smtClean="0">
                <a:solidFill>
                  <a:schemeClr val="accent2"/>
                </a:solidFill>
              </a:rPr>
              <a:t>&lt;&lt; N</a:t>
            </a:r>
            <a:r>
              <a:rPr lang="en-US" dirty="0" smtClean="0"/>
              <a:t>, small chance of seeing same element in different samples</a:t>
            </a:r>
          </a:p>
          <a:p>
            <a:pPr lvl="1"/>
            <a:r>
              <a:rPr lang="en-US" dirty="0" smtClean="0"/>
              <a:t>Via PRN, stronger chance of seeing same element</a:t>
            </a:r>
          </a:p>
          <a:p>
            <a:pPr lvl="2"/>
            <a:r>
              <a:rPr lang="en-US" dirty="0" smtClean="0"/>
              <a:t>Can track properties over time, gives a form of stability</a:t>
            </a:r>
          </a:p>
          <a:p>
            <a:r>
              <a:rPr lang="en-US" dirty="0" smtClean="0"/>
              <a:t>Easiest way to generate PRNs: apply a </a:t>
            </a:r>
            <a:r>
              <a:rPr lang="en-US" b="1" dirty="0" smtClean="0">
                <a:solidFill>
                  <a:srgbClr val="C00000"/>
                </a:solidFill>
              </a:rPr>
              <a:t>hash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function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to the element id</a:t>
            </a:r>
          </a:p>
          <a:p>
            <a:pPr lvl="1"/>
            <a:r>
              <a:rPr lang="en-US" dirty="0" smtClean="0"/>
              <a:t>Ensures PRN can be generated with minimal coordination </a:t>
            </a:r>
            <a:endParaRPr lang="en-US" dirty="0" smtClean="0"/>
          </a:p>
          <a:p>
            <a:pPr lvl="1"/>
            <a:r>
              <a:rPr lang="en-US" dirty="0" smtClean="0"/>
              <a:t>Explicitly storing a random number for all observed keys does not scale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9756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Advert: Now Hiring…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Nick Duffield, Texas A&amp;M</a:t>
            </a:r>
          </a:p>
          <a:p>
            <a:pPr lvl="1"/>
            <a:r>
              <a:rPr lang="en-US" dirty="0" err="1" smtClean="0"/>
              <a:t>Phds</a:t>
            </a:r>
            <a:r>
              <a:rPr lang="en-US" dirty="0" smtClean="0"/>
              <a:t> in big data, graph </a:t>
            </a:r>
            <a:r>
              <a:rPr lang="en-US" dirty="0" smtClean="0"/>
              <a:t>sampling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Graham Cormode, University of Warwick UK</a:t>
            </a:r>
          </a:p>
          <a:p>
            <a:pPr lvl="1"/>
            <a:r>
              <a:rPr lang="en-US" dirty="0" err="1" smtClean="0"/>
              <a:t>Phds</a:t>
            </a:r>
            <a:r>
              <a:rPr lang="en-US" dirty="0" smtClean="0"/>
              <a:t> in big data summarization </a:t>
            </a:r>
            <a:br>
              <a:rPr lang="en-US" dirty="0" smtClean="0"/>
            </a:br>
            <a:r>
              <a:rPr lang="en-US" dirty="0" smtClean="0"/>
              <a:t>(graphs and matrices, funded by MSR)</a:t>
            </a:r>
          </a:p>
          <a:p>
            <a:pPr lvl="1"/>
            <a:r>
              <a:rPr lang="en-US" dirty="0" err="1" smtClean="0"/>
              <a:t>Postdocs</a:t>
            </a:r>
            <a:r>
              <a:rPr lang="en-US" dirty="0" smtClean="0"/>
              <a:t> in privacy and data modeling </a:t>
            </a:r>
            <a:br>
              <a:rPr lang="en-US" dirty="0" smtClean="0"/>
            </a:br>
            <a:r>
              <a:rPr lang="en-US" dirty="0" smtClean="0"/>
              <a:t>(funded by EC, AT&amp;T)</a:t>
            </a:r>
            <a:endParaRPr lang="en-US" dirty="0"/>
          </a:p>
        </p:txBody>
      </p:sp>
      <p:pic>
        <p:nvPicPr>
          <p:cNvPr id="4" name="Picture 2" descr="http://americancollegecricket.com/wp-content/uploads/2010/09/TexasAM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3999"/>
            <a:ext cx="1295400" cy="11054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interscholarship.com/wp-content/uploads/2012/02/warwick-university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895904"/>
            <a:ext cx="1295400" cy="11658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394" name="Picture 2" descr="http://www.kdd.org/kdd2014/img/tutorials/GrahamCormod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2895903"/>
            <a:ext cx="1165857" cy="1165859"/>
          </a:xfrm>
          <a:prstGeom prst="rect">
            <a:avLst/>
          </a:prstGeom>
          <a:noFill/>
        </p:spPr>
      </p:pic>
      <p:pic>
        <p:nvPicPr>
          <p:cNvPr id="187396" name="Picture 4" descr="http://www.kdd.org/kdd2014/img/tutorials/NickDuffield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524000"/>
            <a:ext cx="1105405" cy="11054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Picture 4" descr="I:\Latex\Seminar\Sigcomm00\Figs\domain.gif"/>
          <p:cNvPicPr>
            <a:picLocks noChangeAspect="1" noChangeArrowheads="1"/>
          </p:cNvPicPr>
          <p:nvPr/>
        </p:nvPicPr>
        <p:blipFill>
          <a:blip r:embed="rId3" cstate="print">
            <a:alphaModFix/>
          </a:blip>
          <a:srcRect/>
          <a:stretch>
            <a:fillRect/>
          </a:stretch>
        </p:blipFill>
        <p:spPr bwMode="auto">
          <a:xfrm>
            <a:off x="-21063" y="5144324"/>
            <a:ext cx="2864237" cy="1609535"/>
          </a:xfrm>
          <a:prstGeom prst="rect">
            <a:avLst/>
          </a:prstGeom>
          <a:noFill/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Graham Cormode, University of Warwick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hlinkClick r:id="rId4"/>
              </a:rPr>
              <a:t>G.Cormode@warwick.ac.uk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Nick Duffield, Texas A&amp;M University</a:t>
            </a:r>
            <a:br>
              <a:rPr lang="en-US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hlinkClick r:id="rId5"/>
              </a:rPr>
              <a:t>Nick.Duffield@gmail.com</a:t>
            </a:r>
            <a:endParaRPr lang="en-US" dirty="0" smtClean="0">
              <a:latin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Sampling for Big Data</a:t>
            </a:r>
            <a:endParaRPr lang="en-GB" sz="7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3352800" y="5595839"/>
            <a:ext cx="5257800" cy="960438"/>
            <a:chOff x="432" y="864"/>
            <a:chExt cx="4992" cy="912"/>
          </a:xfrm>
        </p:grpSpPr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432" y="1056"/>
              <a:ext cx="3580" cy="528"/>
              <a:chOff x="432" y="960"/>
              <a:chExt cx="3580" cy="528"/>
            </a:xfrm>
          </p:grpSpPr>
          <p:sp>
            <p:nvSpPr>
              <p:cNvPr id="15" name="Oval 72"/>
              <p:cNvSpPr>
                <a:spLocks noChangeArrowheads="1"/>
              </p:cNvSpPr>
              <p:nvPr/>
            </p:nvSpPr>
            <p:spPr bwMode="auto">
              <a:xfrm>
                <a:off x="43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Oval 73"/>
              <p:cNvSpPr>
                <a:spLocks noChangeArrowheads="1"/>
              </p:cNvSpPr>
              <p:nvPr/>
            </p:nvSpPr>
            <p:spPr bwMode="auto">
              <a:xfrm>
                <a:off x="56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Oval 74"/>
              <p:cNvSpPr>
                <a:spLocks noChangeArrowheads="1"/>
              </p:cNvSpPr>
              <p:nvPr/>
            </p:nvSpPr>
            <p:spPr bwMode="auto">
              <a:xfrm>
                <a:off x="70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Oval 75"/>
              <p:cNvSpPr>
                <a:spLocks noChangeArrowheads="1"/>
              </p:cNvSpPr>
              <p:nvPr/>
            </p:nvSpPr>
            <p:spPr bwMode="auto">
              <a:xfrm>
                <a:off x="83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Oval 76"/>
              <p:cNvSpPr>
                <a:spLocks noChangeArrowheads="1"/>
              </p:cNvSpPr>
              <p:nvPr/>
            </p:nvSpPr>
            <p:spPr bwMode="auto">
              <a:xfrm>
                <a:off x="96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Oval 77"/>
              <p:cNvSpPr>
                <a:spLocks noChangeArrowheads="1"/>
              </p:cNvSpPr>
              <p:nvPr/>
            </p:nvSpPr>
            <p:spPr bwMode="auto">
              <a:xfrm>
                <a:off x="110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Oval 78"/>
              <p:cNvSpPr>
                <a:spLocks noChangeArrowheads="1"/>
              </p:cNvSpPr>
              <p:nvPr/>
            </p:nvSpPr>
            <p:spPr bwMode="auto">
              <a:xfrm>
                <a:off x="123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Oval 79"/>
              <p:cNvSpPr>
                <a:spLocks noChangeArrowheads="1"/>
              </p:cNvSpPr>
              <p:nvPr/>
            </p:nvSpPr>
            <p:spPr bwMode="auto">
              <a:xfrm>
                <a:off x="137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Oval 80"/>
              <p:cNvSpPr>
                <a:spLocks noChangeArrowheads="1"/>
              </p:cNvSpPr>
              <p:nvPr/>
            </p:nvSpPr>
            <p:spPr bwMode="auto">
              <a:xfrm>
                <a:off x="150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Oval 81"/>
              <p:cNvSpPr>
                <a:spLocks noChangeArrowheads="1"/>
              </p:cNvSpPr>
              <p:nvPr/>
            </p:nvSpPr>
            <p:spPr bwMode="auto">
              <a:xfrm>
                <a:off x="163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Oval 82"/>
              <p:cNvSpPr>
                <a:spLocks noChangeArrowheads="1"/>
              </p:cNvSpPr>
              <p:nvPr/>
            </p:nvSpPr>
            <p:spPr bwMode="auto">
              <a:xfrm>
                <a:off x="177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Oval 83"/>
              <p:cNvSpPr>
                <a:spLocks noChangeArrowheads="1"/>
              </p:cNvSpPr>
              <p:nvPr/>
            </p:nvSpPr>
            <p:spPr bwMode="auto">
              <a:xfrm>
                <a:off x="190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84"/>
              <p:cNvSpPr>
                <a:spLocks noChangeArrowheads="1"/>
              </p:cNvSpPr>
              <p:nvPr/>
            </p:nvSpPr>
            <p:spPr bwMode="auto">
              <a:xfrm>
                <a:off x="204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Oval 85"/>
              <p:cNvSpPr>
                <a:spLocks noChangeArrowheads="1"/>
              </p:cNvSpPr>
              <p:nvPr/>
            </p:nvSpPr>
            <p:spPr bwMode="auto">
              <a:xfrm>
                <a:off x="217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86"/>
              <p:cNvSpPr>
                <a:spLocks noChangeArrowheads="1"/>
              </p:cNvSpPr>
              <p:nvPr/>
            </p:nvSpPr>
            <p:spPr bwMode="auto">
              <a:xfrm>
                <a:off x="230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Oval 87"/>
              <p:cNvSpPr>
                <a:spLocks noChangeArrowheads="1"/>
              </p:cNvSpPr>
              <p:nvPr/>
            </p:nvSpPr>
            <p:spPr bwMode="auto">
              <a:xfrm>
                <a:off x="244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Oval 88"/>
              <p:cNvSpPr>
                <a:spLocks noChangeArrowheads="1"/>
              </p:cNvSpPr>
              <p:nvPr/>
            </p:nvSpPr>
            <p:spPr bwMode="auto">
              <a:xfrm>
                <a:off x="257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Oval 89"/>
              <p:cNvSpPr>
                <a:spLocks noChangeArrowheads="1"/>
              </p:cNvSpPr>
              <p:nvPr/>
            </p:nvSpPr>
            <p:spPr bwMode="auto">
              <a:xfrm>
                <a:off x="271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Oval 90"/>
              <p:cNvSpPr>
                <a:spLocks noChangeArrowheads="1"/>
              </p:cNvSpPr>
              <p:nvPr/>
            </p:nvSpPr>
            <p:spPr bwMode="auto">
              <a:xfrm>
                <a:off x="284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Oval 91"/>
              <p:cNvSpPr>
                <a:spLocks noChangeArrowheads="1"/>
              </p:cNvSpPr>
              <p:nvPr/>
            </p:nvSpPr>
            <p:spPr bwMode="auto">
              <a:xfrm>
                <a:off x="297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Oval 92"/>
              <p:cNvSpPr>
                <a:spLocks noChangeArrowheads="1"/>
              </p:cNvSpPr>
              <p:nvPr/>
            </p:nvSpPr>
            <p:spPr bwMode="auto">
              <a:xfrm>
                <a:off x="311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Oval 93"/>
              <p:cNvSpPr>
                <a:spLocks noChangeArrowheads="1"/>
              </p:cNvSpPr>
              <p:nvPr/>
            </p:nvSpPr>
            <p:spPr bwMode="auto">
              <a:xfrm>
                <a:off x="324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Oval 94"/>
              <p:cNvSpPr>
                <a:spLocks noChangeArrowheads="1"/>
              </p:cNvSpPr>
              <p:nvPr/>
            </p:nvSpPr>
            <p:spPr bwMode="auto">
              <a:xfrm>
                <a:off x="3380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Oval 95"/>
              <p:cNvSpPr>
                <a:spLocks noChangeArrowheads="1"/>
              </p:cNvSpPr>
              <p:nvPr/>
            </p:nvSpPr>
            <p:spPr bwMode="auto">
              <a:xfrm>
                <a:off x="3514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Oval 96"/>
              <p:cNvSpPr>
                <a:spLocks noChangeArrowheads="1"/>
              </p:cNvSpPr>
              <p:nvPr/>
            </p:nvSpPr>
            <p:spPr bwMode="auto">
              <a:xfrm>
                <a:off x="3648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Oval 97"/>
              <p:cNvSpPr>
                <a:spLocks noChangeArrowheads="1"/>
              </p:cNvSpPr>
              <p:nvPr/>
            </p:nvSpPr>
            <p:spPr bwMode="auto">
              <a:xfrm>
                <a:off x="3782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Oval 98"/>
              <p:cNvSpPr>
                <a:spLocks noChangeArrowheads="1"/>
              </p:cNvSpPr>
              <p:nvPr/>
            </p:nvSpPr>
            <p:spPr bwMode="auto">
              <a:xfrm>
                <a:off x="3916" y="960"/>
                <a:ext cx="96" cy="96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Oval 99"/>
              <p:cNvSpPr>
                <a:spLocks noChangeArrowheads="1"/>
              </p:cNvSpPr>
              <p:nvPr/>
            </p:nvSpPr>
            <p:spPr bwMode="auto">
              <a:xfrm>
                <a:off x="43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Oval 100"/>
              <p:cNvSpPr>
                <a:spLocks noChangeArrowheads="1"/>
              </p:cNvSpPr>
              <p:nvPr/>
            </p:nvSpPr>
            <p:spPr bwMode="auto">
              <a:xfrm>
                <a:off x="56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101"/>
              <p:cNvSpPr>
                <a:spLocks noChangeArrowheads="1"/>
              </p:cNvSpPr>
              <p:nvPr/>
            </p:nvSpPr>
            <p:spPr bwMode="auto">
              <a:xfrm>
                <a:off x="70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Oval 102"/>
              <p:cNvSpPr>
                <a:spLocks noChangeArrowheads="1"/>
              </p:cNvSpPr>
              <p:nvPr/>
            </p:nvSpPr>
            <p:spPr bwMode="auto">
              <a:xfrm>
                <a:off x="83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103"/>
              <p:cNvSpPr>
                <a:spLocks noChangeArrowheads="1"/>
              </p:cNvSpPr>
              <p:nvPr/>
            </p:nvSpPr>
            <p:spPr bwMode="auto">
              <a:xfrm>
                <a:off x="96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Oval 104"/>
              <p:cNvSpPr>
                <a:spLocks noChangeArrowheads="1"/>
              </p:cNvSpPr>
              <p:nvPr/>
            </p:nvSpPr>
            <p:spPr bwMode="auto">
              <a:xfrm>
                <a:off x="110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Oval 105"/>
              <p:cNvSpPr>
                <a:spLocks noChangeArrowheads="1"/>
              </p:cNvSpPr>
              <p:nvPr/>
            </p:nvSpPr>
            <p:spPr bwMode="auto">
              <a:xfrm>
                <a:off x="123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Oval 106"/>
              <p:cNvSpPr>
                <a:spLocks noChangeArrowheads="1"/>
              </p:cNvSpPr>
              <p:nvPr/>
            </p:nvSpPr>
            <p:spPr bwMode="auto">
              <a:xfrm>
                <a:off x="137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Oval 107"/>
              <p:cNvSpPr>
                <a:spLocks noChangeArrowheads="1"/>
              </p:cNvSpPr>
              <p:nvPr/>
            </p:nvSpPr>
            <p:spPr bwMode="auto">
              <a:xfrm>
                <a:off x="150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Oval 108"/>
              <p:cNvSpPr>
                <a:spLocks noChangeArrowheads="1"/>
              </p:cNvSpPr>
              <p:nvPr/>
            </p:nvSpPr>
            <p:spPr bwMode="auto">
              <a:xfrm>
                <a:off x="163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Oval 109"/>
              <p:cNvSpPr>
                <a:spLocks noChangeArrowheads="1"/>
              </p:cNvSpPr>
              <p:nvPr/>
            </p:nvSpPr>
            <p:spPr bwMode="auto">
              <a:xfrm>
                <a:off x="177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Oval 110"/>
              <p:cNvSpPr>
                <a:spLocks noChangeArrowheads="1"/>
              </p:cNvSpPr>
              <p:nvPr/>
            </p:nvSpPr>
            <p:spPr bwMode="auto">
              <a:xfrm>
                <a:off x="190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Oval 111"/>
              <p:cNvSpPr>
                <a:spLocks noChangeArrowheads="1"/>
              </p:cNvSpPr>
              <p:nvPr/>
            </p:nvSpPr>
            <p:spPr bwMode="auto">
              <a:xfrm>
                <a:off x="204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Oval 112"/>
              <p:cNvSpPr>
                <a:spLocks noChangeArrowheads="1"/>
              </p:cNvSpPr>
              <p:nvPr/>
            </p:nvSpPr>
            <p:spPr bwMode="auto">
              <a:xfrm>
                <a:off x="2174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Oval 113"/>
              <p:cNvSpPr>
                <a:spLocks noChangeArrowheads="1"/>
              </p:cNvSpPr>
              <p:nvPr/>
            </p:nvSpPr>
            <p:spPr bwMode="auto">
              <a:xfrm>
                <a:off x="2308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114"/>
              <p:cNvSpPr>
                <a:spLocks noChangeArrowheads="1"/>
              </p:cNvSpPr>
              <p:nvPr/>
            </p:nvSpPr>
            <p:spPr bwMode="auto">
              <a:xfrm>
                <a:off x="2442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115"/>
              <p:cNvSpPr>
                <a:spLocks noChangeArrowheads="1"/>
              </p:cNvSpPr>
              <p:nvPr/>
            </p:nvSpPr>
            <p:spPr bwMode="auto">
              <a:xfrm>
                <a:off x="2576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Oval 116"/>
              <p:cNvSpPr>
                <a:spLocks noChangeArrowheads="1"/>
              </p:cNvSpPr>
              <p:nvPr/>
            </p:nvSpPr>
            <p:spPr bwMode="auto">
              <a:xfrm>
                <a:off x="2710" y="1104"/>
                <a:ext cx="96" cy="96"/>
              </a:xfrm>
              <a:prstGeom prst="ellipse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Oval 117"/>
              <p:cNvSpPr>
                <a:spLocks noChangeArrowheads="1"/>
              </p:cNvSpPr>
              <p:nvPr/>
            </p:nvSpPr>
            <p:spPr bwMode="auto">
              <a:xfrm>
                <a:off x="432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Oval 118"/>
              <p:cNvSpPr>
                <a:spLocks noChangeArrowheads="1"/>
              </p:cNvSpPr>
              <p:nvPr/>
            </p:nvSpPr>
            <p:spPr bwMode="auto">
              <a:xfrm>
                <a:off x="566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Oval 119"/>
              <p:cNvSpPr>
                <a:spLocks noChangeArrowheads="1"/>
              </p:cNvSpPr>
              <p:nvPr/>
            </p:nvSpPr>
            <p:spPr bwMode="auto">
              <a:xfrm>
                <a:off x="700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Oval 120"/>
              <p:cNvSpPr>
                <a:spLocks noChangeArrowheads="1"/>
              </p:cNvSpPr>
              <p:nvPr/>
            </p:nvSpPr>
            <p:spPr bwMode="auto">
              <a:xfrm>
                <a:off x="834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Oval 121"/>
              <p:cNvSpPr>
                <a:spLocks noChangeArrowheads="1"/>
              </p:cNvSpPr>
              <p:nvPr/>
            </p:nvSpPr>
            <p:spPr bwMode="auto">
              <a:xfrm>
                <a:off x="968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Oval 122"/>
              <p:cNvSpPr>
                <a:spLocks noChangeArrowheads="1"/>
              </p:cNvSpPr>
              <p:nvPr/>
            </p:nvSpPr>
            <p:spPr bwMode="auto">
              <a:xfrm>
                <a:off x="1102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Oval 123"/>
              <p:cNvSpPr>
                <a:spLocks noChangeArrowheads="1"/>
              </p:cNvSpPr>
              <p:nvPr/>
            </p:nvSpPr>
            <p:spPr bwMode="auto">
              <a:xfrm>
                <a:off x="1236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Oval 124"/>
              <p:cNvSpPr>
                <a:spLocks noChangeArrowheads="1"/>
              </p:cNvSpPr>
              <p:nvPr/>
            </p:nvSpPr>
            <p:spPr bwMode="auto">
              <a:xfrm>
                <a:off x="1370" y="1248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Oval 125"/>
              <p:cNvSpPr>
                <a:spLocks noChangeArrowheads="1"/>
              </p:cNvSpPr>
              <p:nvPr/>
            </p:nvSpPr>
            <p:spPr bwMode="auto">
              <a:xfrm>
                <a:off x="43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Oval 126"/>
              <p:cNvSpPr>
                <a:spLocks noChangeArrowheads="1"/>
              </p:cNvSpPr>
              <p:nvPr/>
            </p:nvSpPr>
            <p:spPr bwMode="auto">
              <a:xfrm>
                <a:off x="56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Oval 127"/>
              <p:cNvSpPr>
                <a:spLocks noChangeArrowheads="1"/>
              </p:cNvSpPr>
              <p:nvPr/>
            </p:nvSpPr>
            <p:spPr bwMode="auto">
              <a:xfrm>
                <a:off x="70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Oval 128"/>
              <p:cNvSpPr>
                <a:spLocks noChangeArrowheads="1"/>
              </p:cNvSpPr>
              <p:nvPr/>
            </p:nvSpPr>
            <p:spPr bwMode="auto">
              <a:xfrm>
                <a:off x="83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Oval 129"/>
              <p:cNvSpPr>
                <a:spLocks noChangeArrowheads="1"/>
              </p:cNvSpPr>
              <p:nvPr/>
            </p:nvSpPr>
            <p:spPr bwMode="auto">
              <a:xfrm>
                <a:off x="96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Oval 130"/>
              <p:cNvSpPr>
                <a:spLocks noChangeArrowheads="1"/>
              </p:cNvSpPr>
              <p:nvPr/>
            </p:nvSpPr>
            <p:spPr bwMode="auto">
              <a:xfrm>
                <a:off x="110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Oval 131"/>
              <p:cNvSpPr>
                <a:spLocks noChangeArrowheads="1"/>
              </p:cNvSpPr>
              <p:nvPr/>
            </p:nvSpPr>
            <p:spPr bwMode="auto">
              <a:xfrm>
                <a:off x="123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Oval 132"/>
              <p:cNvSpPr>
                <a:spLocks noChangeArrowheads="1"/>
              </p:cNvSpPr>
              <p:nvPr/>
            </p:nvSpPr>
            <p:spPr bwMode="auto">
              <a:xfrm>
                <a:off x="137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Oval 133"/>
              <p:cNvSpPr>
                <a:spLocks noChangeArrowheads="1"/>
              </p:cNvSpPr>
              <p:nvPr/>
            </p:nvSpPr>
            <p:spPr bwMode="auto">
              <a:xfrm>
                <a:off x="150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Oval 134"/>
              <p:cNvSpPr>
                <a:spLocks noChangeArrowheads="1"/>
              </p:cNvSpPr>
              <p:nvPr/>
            </p:nvSpPr>
            <p:spPr bwMode="auto">
              <a:xfrm>
                <a:off x="163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Oval 135"/>
              <p:cNvSpPr>
                <a:spLocks noChangeArrowheads="1"/>
              </p:cNvSpPr>
              <p:nvPr/>
            </p:nvSpPr>
            <p:spPr bwMode="auto">
              <a:xfrm>
                <a:off x="177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Oval 136"/>
              <p:cNvSpPr>
                <a:spLocks noChangeArrowheads="1"/>
              </p:cNvSpPr>
              <p:nvPr/>
            </p:nvSpPr>
            <p:spPr bwMode="auto">
              <a:xfrm>
                <a:off x="190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Oval 137"/>
              <p:cNvSpPr>
                <a:spLocks noChangeArrowheads="1"/>
              </p:cNvSpPr>
              <p:nvPr/>
            </p:nvSpPr>
            <p:spPr bwMode="auto">
              <a:xfrm>
                <a:off x="2040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138"/>
              <p:cNvSpPr>
                <a:spLocks noChangeArrowheads="1"/>
              </p:cNvSpPr>
              <p:nvPr/>
            </p:nvSpPr>
            <p:spPr bwMode="auto">
              <a:xfrm>
                <a:off x="2174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Oval 139"/>
              <p:cNvSpPr>
                <a:spLocks noChangeArrowheads="1"/>
              </p:cNvSpPr>
              <p:nvPr/>
            </p:nvSpPr>
            <p:spPr bwMode="auto">
              <a:xfrm>
                <a:off x="2308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140"/>
              <p:cNvSpPr>
                <a:spLocks noChangeArrowheads="1"/>
              </p:cNvSpPr>
              <p:nvPr/>
            </p:nvSpPr>
            <p:spPr bwMode="auto">
              <a:xfrm>
                <a:off x="2442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Oval 141"/>
              <p:cNvSpPr>
                <a:spLocks noChangeArrowheads="1"/>
              </p:cNvSpPr>
              <p:nvPr/>
            </p:nvSpPr>
            <p:spPr bwMode="auto">
              <a:xfrm>
                <a:off x="2576" y="1392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Oval 142"/>
            <p:cNvSpPr>
              <a:spLocks noChangeArrowheads="1"/>
            </p:cNvSpPr>
            <p:nvPr/>
          </p:nvSpPr>
          <p:spPr bwMode="auto">
            <a:xfrm>
              <a:off x="475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43"/>
            <p:cNvSpPr>
              <a:spLocks noChangeArrowheads="1"/>
            </p:cNvSpPr>
            <p:nvPr/>
          </p:nvSpPr>
          <p:spPr bwMode="auto">
            <a:xfrm>
              <a:off x="499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44"/>
            <p:cNvSpPr>
              <a:spLocks noChangeArrowheads="1"/>
            </p:cNvSpPr>
            <p:nvPr/>
          </p:nvSpPr>
          <p:spPr bwMode="auto">
            <a:xfrm>
              <a:off x="5232" y="864"/>
              <a:ext cx="192" cy="19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45"/>
            <p:cNvSpPr>
              <a:spLocks noChangeArrowheads="1"/>
            </p:cNvSpPr>
            <p:nvPr/>
          </p:nvSpPr>
          <p:spPr bwMode="auto">
            <a:xfrm>
              <a:off x="4752" y="1104"/>
              <a:ext cx="192" cy="19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46"/>
            <p:cNvSpPr>
              <a:spLocks noChangeArrowheads="1"/>
            </p:cNvSpPr>
            <p:nvPr/>
          </p:nvSpPr>
          <p:spPr bwMode="auto">
            <a:xfrm>
              <a:off x="4752" y="1344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7"/>
            <p:cNvSpPr>
              <a:spLocks noChangeArrowheads="1"/>
            </p:cNvSpPr>
            <p:nvPr/>
          </p:nvSpPr>
          <p:spPr bwMode="auto">
            <a:xfrm>
              <a:off x="4752" y="1584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48"/>
            <p:cNvSpPr>
              <a:spLocks noChangeArrowheads="1"/>
            </p:cNvSpPr>
            <p:nvPr/>
          </p:nvSpPr>
          <p:spPr bwMode="auto">
            <a:xfrm>
              <a:off x="4992" y="1584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49"/>
            <p:cNvSpPr>
              <a:spLocks noChangeArrowheads="1"/>
            </p:cNvSpPr>
            <p:nvPr/>
          </p:nvSpPr>
          <p:spPr bwMode="auto">
            <a:xfrm>
              <a:off x="4992" y="1104"/>
              <a:ext cx="192" cy="19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50"/>
            <p:cNvSpPr>
              <a:spLocks noChangeArrowheads="1"/>
            </p:cNvSpPr>
            <p:nvPr/>
          </p:nvSpPr>
          <p:spPr bwMode="auto">
            <a:xfrm>
              <a:off x="3792" y="1200"/>
              <a:ext cx="768" cy="288"/>
            </a:xfrm>
            <a:prstGeom prst="rightArrow">
              <a:avLst>
                <a:gd name="adj1" fmla="val 50000"/>
                <a:gd name="adj2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5" name="Straight Connector 84"/>
          <p:cNvCxnSpPr/>
          <p:nvPr/>
        </p:nvCxnSpPr>
        <p:spPr>
          <a:xfrm rot="5400000">
            <a:off x="7857086" y="2371655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8271295" y="2361714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8707304" y="236171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7857086" y="2823974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8271295" y="2814033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707304" y="281403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083245" y="258787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109889" y="303273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8497455" y="303273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492609" y="258787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056600" y="214301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492609" y="214301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8439320" y="209330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8885018" y="2083363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8032378" y="2088334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8446587" y="254065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8892285" y="253071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8039646" y="253568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8449011" y="298799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8894709" y="297805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8042069" y="298302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Connector 105"/>
          <p:cNvCxnSpPr>
            <a:stCxn id="99" idx="5"/>
            <a:endCxn id="100" idx="1"/>
          </p:cNvCxnSpPr>
          <p:nvPr/>
        </p:nvCxnSpPr>
        <p:spPr>
          <a:xfrm>
            <a:off x="8115080" y="2173186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543134" y="2173186"/>
            <a:ext cx="363341" cy="3720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0" idx="5"/>
            <a:endCxn id="104" idx="1"/>
          </p:cNvCxnSpPr>
          <p:nvPr/>
        </p:nvCxnSpPr>
        <p:spPr>
          <a:xfrm>
            <a:off x="8529289" y="2625504"/>
            <a:ext cx="379609" cy="3671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5" idx="7"/>
            <a:endCxn id="100" idx="3"/>
          </p:cNvCxnSpPr>
          <p:nvPr/>
        </p:nvCxnSpPr>
        <p:spPr>
          <a:xfrm flipV="1">
            <a:off x="8124771" y="2625504"/>
            <a:ext cx="336006" cy="37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7854662" y="3418750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8268871" y="340880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8704880" y="340880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>
            <a:off x="7854662" y="3871069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8268871" y="3861128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>
            <a:off x="8704880" y="3861128"/>
            <a:ext cx="45231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080821" y="3634969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107465" y="4079833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8495031" y="4079833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8490185" y="3634969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8054176" y="3190105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8490185" y="3190105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8436896" y="314039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8882594" y="313045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8029954" y="3135429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8444163" y="358774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889861" y="357780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8037222" y="3582776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8446587" y="403509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892285" y="4025153"/>
            <a:ext cx="96891" cy="9941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8039645" y="403012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Connector 130"/>
          <p:cNvCxnSpPr>
            <a:stCxn id="124" idx="5"/>
            <a:endCxn id="125" idx="1"/>
          </p:cNvCxnSpPr>
          <p:nvPr/>
        </p:nvCxnSpPr>
        <p:spPr>
          <a:xfrm>
            <a:off x="8112656" y="3220281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endCxn id="126" idx="1"/>
          </p:cNvCxnSpPr>
          <p:nvPr/>
        </p:nvCxnSpPr>
        <p:spPr>
          <a:xfrm>
            <a:off x="8540710" y="3220281"/>
            <a:ext cx="363341" cy="37208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25" idx="5"/>
            <a:endCxn id="129" idx="1"/>
          </p:cNvCxnSpPr>
          <p:nvPr/>
        </p:nvCxnSpPr>
        <p:spPr>
          <a:xfrm>
            <a:off x="8526865" y="3672599"/>
            <a:ext cx="379609" cy="367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30" idx="7"/>
            <a:endCxn id="125" idx="3"/>
          </p:cNvCxnSpPr>
          <p:nvPr/>
        </p:nvCxnSpPr>
        <p:spPr>
          <a:xfrm flipV="1">
            <a:off x="8122347" y="3672599"/>
            <a:ext cx="336006" cy="3720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5400000">
            <a:off x="7852238" y="4465845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266447" y="445590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8702456" y="445590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5400000">
            <a:off x="7852238" y="4918164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>
            <a:off x="8266447" y="490822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5400000">
            <a:off x="8702456" y="4908223"/>
            <a:ext cx="45231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8078397" y="4682064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8105041" y="512692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8492607" y="5126928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8487761" y="4682064"/>
            <a:ext cx="44085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8051752" y="423720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8487761" y="4237200"/>
            <a:ext cx="4408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8434472" y="418749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8880170" y="4177553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8027530" y="4182524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8441739" y="463484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/>
          <p:cNvSpPr/>
          <p:nvPr/>
        </p:nvSpPr>
        <p:spPr>
          <a:xfrm>
            <a:off x="8887437" y="462490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8034798" y="4629871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val 152"/>
          <p:cNvSpPr/>
          <p:nvPr/>
        </p:nvSpPr>
        <p:spPr>
          <a:xfrm>
            <a:off x="8444163" y="508218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8889861" y="5072248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/>
          <p:cNvSpPr/>
          <p:nvPr/>
        </p:nvSpPr>
        <p:spPr>
          <a:xfrm>
            <a:off x="8037221" y="5077219"/>
            <a:ext cx="96891" cy="99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>
            <a:stCxn id="149" idx="5"/>
            <a:endCxn id="150" idx="1"/>
          </p:cNvCxnSpPr>
          <p:nvPr/>
        </p:nvCxnSpPr>
        <p:spPr>
          <a:xfrm>
            <a:off x="8110232" y="4267376"/>
            <a:ext cx="345697" cy="3820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endCxn id="151" idx="1"/>
          </p:cNvCxnSpPr>
          <p:nvPr/>
        </p:nvCxnSpPr>
        <p:spPr>
          <a:xfrm>
            <a:off x="8538286" y="4267376"/>
            <a:ext cx="363341" cy="3720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0" idx="5"/>
            <a:endCxn id="154" idx="1"/>
          </p:cNvCxnSpPr>
          <p:nvPr/>
        </p:nvCxnSpPr>
        <p:spPr>
          <a:xfrm>
            <a:off x="8524441" y="4719694"/>
            <a:ext cx="379609" cy="3671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55" idx="7"/>
            <a:endCxn id="150" idx="3"/>
          </p:cNvCxnSpPr>
          <p:nvPr/>
        </p:nvCxnSpPr>
        <p:spPr>
          <a:xfrm flipV="1">
            <a:off x="8119923" y="4719694"/>
            <a:ext cx="336006" cy="37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2344545" y="317834"/>
            <a:ext cx="730546" cy="368914"/>
            <a:chOff x="5050992" y="1614308"/>
            <a:chExt cx="1787957" cy="902890"/>
          </a:xfrm>
        </p:grpSpPr>
        <p:cxnSp>
          <p:nvCxnSpPr>
            <p:cNvPr id="161" name="Straight Arrow Connector 160"/>
            <p:cNvCxnSpPr/>
            <p:nvPr/>
          </p:nvCxnSpPr>
          <p:spPr bwMode="auto">
            <a:xfrm flipV="1">
              <a:off x="5050992" y="2187246"/>
              <a:ext cx="599310" cy="94721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2" name="Straight Arrow Connector 161"/>
            <p:cNvCxnSpPr/>
            <p:nvPr/>
          </p:nvCxnSpPr>
          <p:spPr bwMode="auto">
            <a:xfrm rot="5400000" flipH="1" flipV="1">
              <a:off x="5627251" y="1959122"/>
              <a:ext cx="240588" cy="199884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3" name="Straight Arrow Connector 162"/>
            <p:cNvCxnSpPr/>
            <p:nvPr/>
          </p:nvCxnSpPr>
          <p:spPr bwMode="auto">
            <a:xfrm>
              <a:off x="5639238" y="2184690"/>
              <a:ext cx="437714" cy="267999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4" name="Straight Arrow Connector 163"/>
            <p:cNvCxnSpPr/>
            <p:nvPr/>
          </p:nvCxnSpPr>
          <p:spPr bwMode="auto">
            <a:xfrm flipV="1">
              <a:off x="5661746" y="2045710"/>
              <a:ext cx="734291" cy="138545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5" name="Straight Arrow Connector 164"/>
            <p:cNvCxnSpPr/>
            <p:nvPr/>
          </p:nvCxnSpPr>
          <p:spPr bwMode="auto">
            <a:xfrm rot="5400000" flipH="1" flipV="1">
              <a:off x="6317672" y="1759529"/>
              <a:ext cx="346365" cy="2355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6" name="Straight Arrow Connector 165"/>
            <p:cNvCxnSpPr/>
            <p:nvPr/>
          </p:nvCxnSpPr>
          <p:spPr bwMode="auto">
            <a:xfrm flipV="1">
              <a:off x="6381749" y="1902403"/>
              <a:ext cx="457200" cy="152400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7" name="Straight Arrow Connector 166"/>
            <p:cNvCxnSpPr/>
            <p:nvPr/>
          </p:nvCxnSpPr>
          <p:spPr bwMode="auto">
            <a:xfrm>
              <a:off x="6360105" y="2059564"/>
              <a:ext cx="471055" cy="124691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8" name="Straight Arrow Connector 167"/>
            <p:cNvCxnSpPr/>
            <p:nvPr/>
          </p:nvCxnSpPr>
          <p:spPr bwMode="auto">
            <a:xfrm rot="5400000" flipH="1" flipV="1">
              <a:off x="5722933" y="1742034"/>
              <a:ext cx="324760" cy="69308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9" name="Straight Arrow Connector 168"/>
            <p:cNvCxnSpPr/>
            <p:nvPr/>
          </p:nvCxnSpPr>
          <p:spPr bwMode="auto">
            <a:xfrm flipV="1">
              <a:off x="5841423" y="1685493"/>
              <a:ext cx="263238" cy="24938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0" name="Straight Arrow Connector 169"/>
            <p:cNvCxnSpPr/>
            <p:nvPr/>
          </p:nvCxnSpPr>
          <p:spPr bwMode="auto">
            <a:xfrm flipV="1">
              <a:off x="5855710" y="1847418"/>
              <a:ext cx="415639" cy="831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1" name="Straight Arrow Connector 170"/>
            <p:cNvCxnSpPr/>
            <p:nvPr/>
          </p:nvCxnSpPr>
          <p:spPr bwMode="auto">
            <a:xfrm flipV="1">
              <a:off x="6059201" y="2184256"/>
              <a:ext cx="263238" cy="24938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2" name="Straight Arrow Connector 171"/>
            <p:cNvCxnSpPr/>
            <p:nvPr/>
          </p:nvCxnSpPr>
          <p:spPr bwMode="auto">
            <a:xfrm flipV="1">
              <a:off x="6073052" y="2257856"/>
              <a:ext cx="443349" cy="180109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3" name="Straight Arrow Connector 172"/>
            <p:cNvCxnSpPr/>
            <p:nvPr/>
          </p:nvCxnSpPr>
          <p:spPr bwMode="auto">
            <a:xfrm>
              <a:off x="6064395" y="2447925"/>
              <a:ext cx="360218" cy="69273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74" name="Straight Arrow Connector 173"/>
          <p:cNvCxnSpPr/>
          <p:nvPr/>
        </p:nvCxnSpPr>
        <p:spPr bwMode="auto">
          <a:xfrm>
            <a:off x="2286295" y="1727233"/>
            <a:ext cx="190334" cy="215006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5" name="Straight Connector 174"/>
          <p:cNvCxnSpPr/>
          <p:nvPr/>
        </p:nvCxnSpPr>
        <p:spPr bwMode="auto">
          <a:xfrm flipV="1">
            <a:off x="2501302" y="1659087"/>
            <a:ext cx="277288" cy="1177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76" name="Group 108"/>
          <p:cNvGrpSpPr/>
          <p:nvPr/>
        </p:nvGrpSpPr>
        <p:grpSpPr>
          <a:xfrm>
            <a:off x="2769178" y="1458182"/>
            <a:ext cx="231455" cy="326621"/>
            <a:chOff x="6650966" y="4318960"/>
            <a:chExt cx="566468" cy="799381"/>
          </a:xfrm>
        </p:grpSpPr>
        <p:cxnSp>
          <p:nvCxnSpPr>
            <p:cNvPr id="177" name="Straight Arrow Connector 176"/>
            <p:cNvCxnSpPr/>
            <p:nvPr/>
          </p:nvCxnSpPr>
          <p:spPr bwMode="auto">
            <a:xfrm flipV="1">
              <a:off x="6650966" y="4318960"/>
              <a:ext cx="368061" cy="477327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8" name="Straight Arrow Connector 177"/>
            <p:cNvCxnSpPr/>
            <p:nvPr/>
          </p:nvCxnSpPr>
          <p:spPr bwMode="auto">
            <a:xfrm flipV="1">
              <a:off x="6668219" y="4511615"/>
              <a:ext cx="491706" cy="327804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9" name="Straight Arrow Connector 178"/>
            <p:cNvCxnSpPr/>
            <p:nvPr/>
          </p:nvCxnSpPr>
          <p:spPr bwMode="auto">
            <a:xfrm flipV="1">
              <a:off x="6659592" y="4761782"/>
              <a:ext cx="534838" cy="86263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0" name="Straight Arrow Connector 179"/>
            <p:cNvCxnSpPr/>
            <p:nvPr/>
          </p:nvCxnSpPr>
          <p:spPr bwMode="auto">
            <a:xfrm>
              <a:off x="6676845" y="4848045"/>
              <a:ext cx="540589" cy="11789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1" name="Straight Arrow Connector 180"/>
            <p:cNvCxnSpPr/>
            <p:nvPr/>
          </p:nvCxnSpPr>
          <p:spPr bwMode="auto">
            <a:xfrm>
              <a:off x="6676845" y="4839419"/>
              <a:ext cx="373812" cy="278922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82" name="Straight Arrow Connector 181"/>
          <p:cNvCxnSpPr/>
          <p:nvPr/>
        </p:nvCxnSpPr>
        <p:spPr bwMode="auto">
          <a:xfrm flipV="1">
            <a:off x="2130714" y="260960"/>
            <a:ext cx="162643" cy="16676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3" name="Straight Connector 182"/>
          <p:cNvCxnSpPr/>
          <p:nvPr/>
        </p:nvCxnSpPr>
        <p:spPr bwMode="auto">
          <a:xfrm>
            <a:off x="844709" y="606380"/>
            <a:ext cx="609772" cy="475833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" name="Straight Connector 183"/>
          <p:cNvCxnSpPr/>
          <p:nvPr/>
        </p:nvCxnSpPr>
        <p:spPr bwMode="auto">
          <a:xfrm>
            <a:off x="626178" y="666299"/>
            <a:ext cx="800105" cy="62387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/>
          <p:nvPr/>
        </p:nvCxnSpPr>
        <p:spPr bwMode="auto">
          <a:xfrm flipH="1">
            <a:off x="784790" y="1092787"/>
            <a:ext cx="666166" cy="620346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6" name="Straight Connector 185"/>
          <p:cNvCxnSpPr/>
          <p:nvPr/>
        </p:nvCxnSpPr>
        <p:spPr bwMode="auto">
          <a:xfrm flipH="1">
            <a:off x="971598" y="1286645"/>
            <a:ext cx="451161" cy="549851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7" name="Straight Connector 186"/>
          <p:cNvCxnSpPr/>
          <p:nvPr/>
        </p:nvCxnSpPr>
        <p:spPr bwMode="auto">
          <a:xfrm flipV="1">
            <a:off x="1465055" y="475966"/>
            <a:ext cx="630920" cy="599197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8" name="Straight Connector 187"/>
          <p:cNvCxnSpPr/>
          <p:nvPr/>
        </p:nvCxnSpPr>
        <p:spPr bwMode="auto">
          <a:xfrm flipV="1">
            <a:off x="1644814" y="655725"/>
            <a:ext cx="433537" cy="53222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9" name="Straight Connector 188"/>
          <p:cNvCxnSpPr>
            <a:endCxn id="217" idx="0"/>
          </p:cNvCxnSpPr>
          <p:nvPr/>
        </p:nvCxnSpPr>
        <p:spPr bwMode="auto">
          <a:xfrm>
            <a:off x="2088925" y="655725"/>
            <a:ext cx="210974" cy="797686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218" idx="0"/>
          </p:cNvCxnSpPr>
          <p:nvPr/>
        </p:nvCxnSpPr>
        <p:spPr bwMode="auto">
          <a:xfrm>
            <a:off x="2300407" y="585231"/>
            <a:ext cx="188651" cy="993894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/>
          <p:nvPr/>
        </p:nvCxnSpPr>
        <p:spPr bwMode="auto">
          <a:xfrm>
            <a:off x="1658913" y="1209101"/>
            <a:ext cx="623870" cy="30664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2" name="Straight Connector 191"/>
          <p:cNvCxnSpPr/>
          <p:nvPr/>
        </p:nvCxnSpPr>
        <p:spPr bwMode="auto">
          <a:xfrm>
            <a:off x="1426283" y="1279595"/>
            <a:ext cx="831827" cy="43001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3" name="Straight Connector 192"/>
          <p:cNvCxnSpPr/>
          <p:nvPr/>
        </p:nvCxnSpPr>
        <p:spPr bwMode="auto">
          <a:xfrm flipH="1">
            <a:off x="663406" y="444518"/>
            <a:ext cx="1486976" cy="2612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 flipH="1" flipV="1">
            <a:off x="841184" y="616953"/>
            <a:ext cx="1237167" cy="3877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120647" y="479490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 flipV="1">
            <a:off x="2080701" y="609904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 flipH="1">
            <a:off x="2077176" y="475966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43669" y="396004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32828" y="52171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16647" y="58398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89850" y="1581477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2" name="Straight Connector 201"/>
          <p:cNvCxnSpPr/>
          <p:nvPr/>
        </p:nvCxnSpPr>
        <p:spPr bwMode="auto">
          <a:xfrm>
            <a:off x="656725" y="485364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 flipV="1">
            <a:off x="616779" y="615778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 flipH="1">
            <a:off x="613254" y="481840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5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747" y="401878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8906" y="527592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2724" y="589862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Straight Connector 207"/>
          <p:cNvCxnSpPr/>
          <p:nvPr/>
        </p:nvCxnSpPr>
        <p:spPr bwMode="auto">
          <a:xfrm>
            <a:off x="1459181" y="1097486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Straight Connector 208"/>
          <p:cNvCxnSpPr/>
          <p:nvPr/>
        </p:nvCxnSpPr>
        <p:spPr bwMode="auto">
          <a:xfrm flipV="1">
            <a:off x="1419235" y="1227899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 flipH="1">
            <a:off x="1415710" y="1093961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1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82203" y="1013999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361" y="1139714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5180" y="1201983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4" name="Straight Connector 213"/>
          <p:cNvCxnSpPr/>
          <p:nvPr/>
        </p:nvCxnSpPr>
        <p:spPr bwMode="auto">
          <a:xfrm>
            <a:off x="2307456" y="1536897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flipV="1">
            <a:off x="2267510" y="1667311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6" name="Straight Connector 215"/>
          <p:cNvCxnSpPr/>
          <p:nvPr/>
        </p:nvCxnSpPr>
        <p:spPr bwMode="auto">
          <a:xfrm flipH="1">
            <a:off x="2263985" y="1533372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7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30478" y="1453411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9636" y="1579125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3455" y="1641394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0" name="Straight Connector 219"/>
          <p:cNvCxnSpPr/>
          <p:nvPr/>
        </p:nvCxnSpPr>
        <p:spPr bwMode="auto">
          <a:xfrm>
            <a:off x="781265" y="1730755"/>
            <a:ext cx="179759" cy="12688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Straight Connector 220"/>
          <p:cNvCxnSpPr/>
          <p:nvPr/>
        </p:nvCxnSpPr>
        <p:spPr bwMode="auto">
          <a:xfrm flipV="1">
            <a:off x="741319" y="1861169"/>
            <a:ext cx="219706" cy="5522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/>
          <p:nvPr/>
        </p:nvCxnSpPr>
        <p:spPr bwMode="auto">
          <a:xfrm flipH="1">
            <a:off x="737794" y="1727230"/>
            <a:ext cx="46996" cy="18915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3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4287" y="1647269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3445" y="1772983"/>
            <a:ext cx="138842" cy="13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7264" y="1835253"/>
            <a:ext cx="138842" cy="1387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2" name="Straight Arrow Connector 231"/>
          <p:cNvCxnSpPr/>
          <p:nvPr/>
        </p:nvCxnSpPr>
        <p:spPr bwMode="auto">
          <a:xfrm>
            <a:off x="1012707" y="1867046"/>
            <a:ext cx="163310" cy="142162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5" name="Right Arrow 234"/>
          <p:cNvSpPr/>
          <p:nvPr/>
        </p:nvSpPr>
        <p:spPr bwMode="auto">
          <a:xfrm rot="4654752">
            <a:off x="2374755" y="1097483"/>
            <a:ext cx="384939" cy="427970"/>
          </a:xfrm>
          <a:prstGeom prst="rightArrow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6" name="Curved Right Arrow 235"/>
          <p:cNvSpPr/>
          <p:nvPr/>
        </p:nvSpPr>
        <p:spPr bwMode="auto">
          <a:xfrm rot="5400000">
            <a:off x="1395190" y="1511816"/>
            <a:ext cx="328330" cy="215444"/>
          </a:xfrm>
          <a:prstGeom prst="curvedRightArrow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8" name="Isosceles Triangle 237"/>
          <p:cNvSpPr/>
          <p:nvPr/>
        </p:nvSpPr>
        <p:spPr bwMode="auto">
          <a:xfrm>
            <a:off x="534973" y="711416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39" name="Isosceles Triangle 238"/>
          <p:cNvSpPr/>
          <p:nvPr/>
        </p:nvSpPr>
        <p:spPr bwMode="auto">
          <a:xfrm>
            <a:off x="495347" y="1622815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240" name="Freeform 239"/>
          <p:cNvSpPr/>
          <p:nvPr/>
        </p:nvSpPr>
        <p:spPr bwMode="auto">
          <a:xfrm flipH="1">
            <a:off x="551956" y="932190"/>
            <a:ext cx="113217" cy="650999"/>
          </a:xfrm>
          <a:custGeom>
            <a:avLst/>
            <a:gdLst>
              <a:gd name="connsiteX0" fmla="*/ 0 w 3643746"/>
              <a:gd name="connsiteY0" fmla="*/ 0 h 2327564"/>
              <a:gd name="connsiteX1" fmla="*/ 1593273 w 3643746"/>
              <a:gd name="connsiteY1" fmla="*/ 1413164 h 2327564"/>
              <a:gd name="connsiteX2" fmla="*/ 3643746 w 3643746"/>
              <a:gd name="connsiteY2" fmla="*/ 2327564 h 2327564"/>
              <a:gd name="connsiteX3" fmla="*/ 3643746 w 3643746"/>
              <a:gd name="connsiteY3" fmla="*/ 2327564 h 232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3746" h="2327564">
                <a:moveTo>
                  <a:pt x="0" y="0"/>
                </a:moveTo>
                <a:cubicBezTo>
                  <a:pt x="492991" y="512618"/>
                  <a:pt x="985982" y="1025237"/>
                  <a:pt x="1593273" y="1413164"/>
                </a:cubicBezTo>
                <a:cubicBezTo>
                  <a:pt x="2200564" y="1801091"/>
                  <a:pt x="3643746" y="2327564"/>
                  <a:pt x="3643746" y="2327564"/>
                </a:cubicBezTo>
                <a:lnTo>
                  <a:pt x="3643746" y="2327564"/>
                </a:lnTo>
              </a:path>
            </a:pathLst>
          </a:custGeom>
          <a:noFill/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en-US" sz="800">
              <a:latin typeface="Calibri" panose="020F0502020204030204" pitchFamily="34" charset="0"/>
            </a:endParaRPr>
          </a:p>
        </p:txBody>
      </p:sp>
      <p:sp>
        <p:nvSpPr>
          <p:cNvPr id="242" name="Isosceles Triangle 241"/>
          <p:cNvSpPr/>
          <p:nvPr/>
        </p:nvSpPr>
        <p:spPr bwMode="auto">
          <a:xfrm>
            <a:off x="2425703" y="552912"/>
            <a:ext cx="175487" cy="427970"/>
          </a:xfrm>
          <a:prstGeom prst="triangle">
            <a:avLst/>
          </a:prstGeom>
          <a:solidFill>
            <a:srgbClr val="7030A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cxnSp>
        <p:nvCxnSpPr>
          <p:cNvPr id="243" name="Curved Connector 242"/>
          <p:cNvCxnSpPr/>
          <p:nvPr/>
        </p:nvCxnSpPr>
        <p:spPr bwMode="auto">
          <a:xfrm rot="10800000" flipV="1">
            <a:off x="2476651" y="643485"/>
            <a:ext cx="164165" cy="158504"/>
          </a:xfrm>
          <a:prstGeom prst="curvedConnector3">
            <a:avLst>
              <a:gd name="adj1" fmla="val -81034"/>
            </a:avLst>
          </a:prstGeom>
          <a:noFill/>
          <a:ln w="2540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lg" len="lg"/>
          </a:ln>
          <a:effectLst/>
        </p:spPr>
      </p:cxnSp>
      <p:sp>
        <p:nvSpPr>
          <p:cNvPr id="246" name="Multiply 245"/>
          <p:cNvSpPr>
            <a:spLocks noChangeAspect="1"/>
          </p:cNvSpPr>
          <p:nvPr/>
        </p:nvSpPr>
        <p:spPr bwMode="auto">
          <a:xfrm>
            <a:off x="2006586" y="345542"/>
            <a:ext cx="224170" cy="357128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Arial" pitchFamily="-111" charset="-52"/>
              <a:cs typeface="Arial" pitchFamily="-111" charset="-52"/>
            </a:endParaRPr>
          </a:p>
        </p:txBody>
      </p:sp>
      <p:grpSp>
        <p:nvGrpSpPr>
          <p:cNvPr id="226" name="Group 26"/>
          <p:cNvGrpSpPr/>
          <p:nvPr/>
        </p:nvGrpSpPr>
        <p:grpSpPr>
          <a:xfrm>
            <a:off x="3499750" y="236963"/>
            <a:ext cx="1066800" cy="1676400"/>
            <a:chOff x="76200" y="2362200"/>
            <a:chExt cx="1371600" cy="2057400"/>
          </a:xfrm>
        </p:grpSpPr>
        <p:sp>
          <p:nvSpPr>
            <p:cNvPr id="251" name="TextBox 250"/>
            <p:cNvSpPr txBox="1"/>
            <p:nvPr/>
          </p:nvSpPr>
          <p:spPr>
            <a:xfrm>
              <a:off x="76200" y="23622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9</a:t>
              </a:r>
              <a:endParaRPr lang="en-US" sz="1200" dirty="0"/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6200" y="2362200"/>
              <a:ext cx="30480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76200" y="25908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8</a:t>
              </a:r>
              <a:endParaRPr lang="en-US" sz="1200" dirty="0"/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76200" y="25908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6200" y="28194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7</a:t>
              </a:r>
              <a:endParaRPr lang="en-US" sz="1200" dirty="0"/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76200" y="2819401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76200" y="30480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6</a:t>
              </a:r>
              <a:endParaRPr lang="en-US" sz="1200" dirty="0"/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6200" y="3048000"/>
              <a:ext cx="36576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76200" y="32766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5</a:t>
              </a:r>
              <a:endParaRPr lang="en-US" sz="12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76200" y="3276600"/>
              <a:ext cx="804672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76200" y="35052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4</a:t>
              </a:r>
              <a:endParaRPr lang="en-US" sz="1200" dirty="0"/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76200" y="35052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76200" y="37338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3</a:t>
              </a:r>
              <a:endParaRPr lang="en-US" sz="1200" dirty="0"/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76200" y="3733800"/>
              <a:ext cx="305671" cy="228600"/>
            </a:xfrm>
            <a:prstGeom prst="rect">
              <a:avLst/>
            </a:prstGeom>
            <a:solidFill>
              <a:schemeClr val="tx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76200" y="39624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2</a:t>
              </a:r>
              <a:endParaRPr lang="en-US" sz="1200" dirty="0"/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76200" y="3962400"/>
              <a:ext cx="457200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76200" y="4191000"/>
              <a:ext cx="1371600" cy="2286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1</a:t>
              </a:r>
              <a:endParaRPr lang="en-US" sz="1200" dirty="0"/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76200" y="4191000"/>
              <a:ext cx="305671" cy="228600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</p:grpSp>
      <p:grpSp>
        <p:nvGrpSpPr>
          <p:cNvPr id="227" name="Group 268"/>
          <p:cNvGrpSpPr/>
          <p:nvPr/>
        </p:nvGrpSpPr>
        <p:grpSpPr>
          <a:xfrm>
            <a:off x="3499751" y="50077"/>
            <a:ext cx="1066800" cy="186267"/>
            <a:chOff x="1524000" y="1600200"/>
            <a:chExt cx="1066800" cy="186267"/>
          </a:xfrm>
        </p:grpSpPr>
        <p:sp>
          <p:nvSpPr>
            <p:cNvPr id="270" name="TextBox 269"/>
            <p:cNvSpPr txBox="1"/>
            <p:nvPr/>
          </p:nvSpPr>
          <p:spPr>
            <a:xfrm>
              <a:off x="1524000" y="1600200"/>
              <a:ext cx="1066800" cy="18626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r"/>
              <a:r>
                <a:rPr lang="en-US" sz="1200" dirty="0" smtClean="0"/>
                <a:t>x</a:t>
              </a:r>
              <a:r>
                <a:rPr lang="en-US" sz="1200" baseline="-25000" dirty="0" smtClean="0"/>
                <a:t>10</a:t>
              </a:r>
              <a:endParaRPr lang="en-US" sz="1200" dirty="0"/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1524000" y="1600200"/>
              <a:ext cx="625856" cy="186267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CCCCCC"/>
                </a:solidFill>
                <a:effectLst/>
                <a:latin typeface="Verdana" pitchFamily="-111" charset="0"/>
                <a:ea typeface="Arial" pitchFamily="-111" charset="-52"/>
                <a:cs typeface="Arial" pitchFamily="-111" charset="-52"/>
              </a:endParaRPr>
            </a:p>
          </p:txBody>
        </p:sp>
      </p:grpSp>
      <p:sp>
        <p:nvSpPr>
          <p:cNvPr id="296" name="Rectangle 295"/>
          <p:cNvSpPr/>
          <p:nvPr/>
        </p:nvSpPr>
        <p:spPr bwMode="auto">
          <a:xfrm>
            <a:off x="3493935" y="612383"/>
            <a:ext cx="237744" cy="18626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CCCCCC"/>
              </a:solidFill>
              <a:effectLst/>
              <a:latin typeface="Verdana" pitchFamily="-111" charset="0"/>
              <a:ea typeface="Arial" pitchFamily="-111" charset="-52"/>
              <a:cs typeface="Arial" pitchFamily="-111" charset="-52"/>
            </a:endParaRPr>
          </a:p>
        </p:txBody>
      </p:sp>
      <p:grpSp>
        <p:nvGrpSpPr>
          <p:cNvPr id="228" name="Group 319"/>
          <p:cNvGrpSpPr/>
          <p:nvPr/>
        </p:nvGrpSpPr>
        <p:grpSpPr>
          <a:xfrm>
            <a:off x="5486400" y="152400"/>
            <a:ext cx="1066800" cy="1683493"/>
            <a:chOff x="5992443" y="4295955"/>
            <a:chExt cx="1066800" cy="1683493"/>
          </a:xfrm>
        </p:grpSpPr>
        <p:grpSp>
          <p:nvGrpSpPr>
            <p:cNvPr id="229" name="Group 141"/>
            <p:cNvGrpSpPr/>
            <p:nvPr/>
          </p:nvGrpSpPr>
          <p:grpSpPr>
            <a:xfrm>
              <a:off x="5995393" y="4295955"/>
              <a:ext cx="1061015" cy="572287"/>
              <a:chOff x="1676399" y="4303050"/>
              <a:chExt cx="1066801" cy="559438"/>
            </a:xfrm>
          </p:grpSpPr>
          <p:sp>
            <p:nvSpPr>
              <p:cNvPr id="335" name="TextBox 334"/>
              <p:cNvSpPr txBox="1"/>
              <p:nvPr/>
            </p:nvSpPr>
            <p:spPr>
              <a:xfrm>
                <a:off x="1676400" y="4489954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9</a:t>
                </a:r>
                <a:endParaRPr lang="en-US" sz="1200" dirty="0"/>
              </a:p>
            </p:txBody>
          </p:sp>
          <p:sp>
            <p:nvSpPr>
              <p:cNvPr id="336" name="Rectangle 335"/>
              <p:cNvSpPr/>
              <p:nvPr/>
            </p:nvSpPr>
            <p:spPr bwMode="auto">
              <a:xfrm>
                <a:off x="1676399" y="4489954"/>
                <a:ext cx="330979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7" name="TextBox 336"/>
              <p:cNvSpPr txBox="1"/>
              <p:nvPr/>
            </p:nvSpPr>
            <p:spPr>
              <a:xfrm>
                <a:off x="1676400" y="467622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8</a:t>
                </a:r>
                <a:endParaRPr lang="en-US" sz="1200" dirty="0"/>
              </a:p>
            </p:txBody>
          </p:sp>
          <p:sp>
            <p:nvSpPr>
              <p:cNvPr id="338" name="Rectangle 337"/>
              <p:cNvSpPr/>
              <p:nvPr/>
            </p:nvSpPr>
            <p:spPr bwMode="auto">
              <a:xfrm>
                <a:off x="1676399" y="4676221"/>
                <a:ext cx="330979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9" name="TextBox 338"/>
              <p:cNvSpPr txBox="1"/>
              <p:nvPr/>
            </p:nvSpPr>
            <p:spPr>
              <a:xfrm>
                <a:off x="1676400" y="4303050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10</a:t>
                </a:r>
                <a:endParaRPr lang="en-US" sz="1200" dirty="0"/>
              </a:p>
            </p:txBody>
          </p:sp>
          <p:sp>
            <p:nvSpPr>
              <p:cNvPr id="340" name="Rectangle 339"/>
              <p:cNvSpPr/>
              <p:nvPr/>
            </p:nvSpPr>
            <p:spPr bwMode="auto">
              <a:xfrm>
                <a:off x="1676400" y="4303050"/>
                <a:ext cx="625856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</p:grpSp>
        <p:grpSp>
          <p:nvGrpSpPr>
            <p:cNvPr id="230" name="Group 148"/>
            <p:cNvGrpSpPr/>
            <p:nvPr/>
          </p:nvGrpSpPr>
          <p:grpSpPr>
            <a:xfrm>
              <a:off x="5992443" y="4861848"/>
              <a:ext cx="1066800" cy="1117600"/>
              <a:chOff x="1676400" y="5169518"/>
              <a:chExt cx="1066800" cy="1117600"/>
            </a:xfrm>
          </p:grpSpPr>
          <p:sp>
            <p:nvSpPr>
              <p:cNvPr id="323" name="TextBox 322"/>
              <p:cNvSpPr txBox="1"/>
              <p:nvPr/>
            </p:nvSpPr>
            <p:spPr>
              <a:xfrm>
                <a:off x="1676400" y="5169518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6</a:t>
                </a:r>
                <a:endParaRPr lang="en-US" sz="1200" dirty="0"/>
              </a:p>
            </p:txBody>
          </p:sp>
          <p:sp>
            <p:nvSpPr>
              <p:cNvPr id="324" name="Rectangle 323"/>
              <p:cNvSpPr/>
              <p:nvPr/>
            </p:nvSpPr>
            <p:spPr bwMode="auto">
              <a:xfrm>
                <a:off x="1676400" y="5169518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5" name="TextBox 324"/>
              <p:cNvSpPr txBox="1"/>
              <p:nvPr/>
            </p:nvSpPr>
            <p:spPr>
              <a:xfrm>
                <a:off x="1676400" y="5355785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5</a:t>
                </a:r>
                <a:endParaRPr lang="en-US" sz="1200" dirty="0"/>
              </a:p>
            </p:txBody>
          </p:sp>
          <p:sp>
            <p:nvSpPr>
              <p:cNvPr id="326" name="Rectangle 325"/>
              <p:cNvSpPr/>
              <p:nvPr/>
            </p:nvSpPr>
            <p:spPr bwMode="auto">
              <a:xfrm>
                <a:off x="1676400" y="5355785"/>
                <a:ext cx="625856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7" name="TextBox 326"/>
              <p:cNvSpPr txBox="1"/>
              <p:nvPr/>
            </p:nvSpPr>
            <p:spPr>
              <a:xfrm>
                <a:off x="1676400" y="554205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4</a:t>
                </a:r>
                <a:endParaRPr lang="en-US" sz="1200" dirty="0"/>
              </a:p>
            </p:txBody>
          </p:sp>
          <p:sp>
            <p:nvSpPr>
              <p:cNvPr id="328" name="Rectangle 327"/>
              <p:cNvSpPr/>
              <p:nvPr/>
            </p:nvSpPr>
            <p:spPr bwMode="auto">
              <a:xfrm>
                <a:off x="1676400" y="5542051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29" name="TextBox 328"/>
              <p:cNvSpPr txBox="1"/>
              <p:nvPr/>
            </p:nvSpPr>
            <p:spPr>
              <a:xfrm>
                <a:off x="1676400" y="5728318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3</a:t>
                </a:r>
                <a:endParaRPr lang="en-US" sz="1200" dirty="0"/>
              </a:p>
            </p:txBody>
          </p:sp>
          <p:sp>
            <p:nvSpPr>
              <p:cNvPr id="330" name="Rectangle 329"/>
              <p:cNvSpPr/>
              <p:nvPr/>
            </p:nvSpPr>
            <p:spPr bwMode="auto">
              <a:xfrm>
                <a:off x="1676400" y="5728318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1" name="TextBox 330"/>
              <p:cNvSpPr txBox="1"/>
              <p:nvPr/>
            </p:nvSpPr>
            <p:spPr>
              <a:xfrm>
                <a:off x="1676400" y="5914585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2</a:t>
                </a:r>
                <a:endParaRPr lang="en-US" sz="1200" dirty="0"/>
              </a:p>
            </p:txBody>
          </p:sp>
          <p:sp>
            <p:nvSpPr>
              <p:cNvPr id="332" name="Rectangle 331"/>
              <p:cNvSpPr/>
              <p:nvPr/>
            </p:nvSpPr>
            <p:spPr bwMode="auto">
              <a:xfrm>
                <a:off x="1676400" y="5914585"/>
                <a:ext cx="355600" cy="186267"/>
              </a:xfrm>
              <a:prstGeom prst="rect">
                <a:avLst/>
              </a:prstGeom>
              <a:solidFill>
                <a:schemeClr val="tx2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  <p:sp>
            <p:nvSpPr>
              <p:cNvPr id="333" name="TextBox 332"/>
              <p:cNvSpPr txBox="1"/>
              <p:nvPr/>
            </p:nvSpPr>
            <p:spPr>
              <a:xfrm>
                <a:off x="1676400" y="6100851"/>
                <a:ext cx="1066800" cy="18626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r"/>
                <a:r>
                  <a:rPr lang="en-US" sz="1200" dirty="0" smtClean="0"/>
                  <a:t>x’</a:t>
                </a:r>
                <a:r>
                  <a:rPr lang="en-US" sz="1200" baseline="-25000" dirty="0" smtClean="0"/>
                  <a:t>1</a:t>
                </a:r>
                <a:endParaRPr lang="en-US" sz="1200" dirty="0"/>
              </a:p>
            </p:txBody>
          </p:sp>
          <p:sp>
            <p:nvSpPr>
              <p:cNvPr id="334" name="Rectangle 333"/>
              <p:cNvSpPr/>
              <p:nvPr/>
            </p:nvSpPr>
            <p:spPr bwMode="auto">
              <a:xfrm>
                <a:off x="1676400" y="6100851"/>
                <a:ext cx="329184" cy="186267"/>
              </a:xfrm>
              <a:prstGeom prst="rect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rgbClr val="CCCCCC"/>
                  </a:solidFill>
                  <a:effectLst/>
                  <a:latin typeface="Verdana" pitchFamily="-111" charset="0"/>
                  <a:ea typeface="Arial" pitchFamily="-111" charset="-52"/>
                  <a:cs typeface="Arial" pitchFamily="-111" charset="-52"/>
                </a:endParaRPr>
              </a:p>
            </p:txBody>
          </p:sp>
        </p:grpSp>
      </p:grpSp>
      <p:sp>
        <p:nvSpPr>
          <p:cNvPr id="345" name="Right Arrow 344"/>
          <p:cNvSpPr/>
          <p:nvPr/>
        </p:nvSpPr>
        <p:spPr>
          <a:xfrm>
            <a:off x="4724400" y="856360"/>
            <a:ext cx="564539" cy="3456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7" name="Object 2"/>
          <p:cNvGraphicFramePr>
            <a:graphicFrameLocks noChangeAspect="1"/>
          </p:cNvGraphicFramePr>
          <p:nvPr/>
        </p:nvGraphicFramePr>
        <p:xfrm>
          <a:off x="0" y="3131628"/>
          <a:ext cx="2057674" cy="1440372"/>
        </p:xfrm>
        <a:graphic>
          <a:graphicData uri="http://schemas.openxmlformats.org/presentationml/2006/ole">
            <p:oleObj spid="_x0000_s186402" name="Acrobat Document" r:id="rId7" imgW="4569480" imgH="3200400" progId="AcroExch.Document.7">
              <p:embed/>
            </p:oleObj>
          </a:graphicData>
        </a:graphic>
      </p:graphicFrame>
      <p:grpSp>
        <p:nvGrpSpPr>
          <p:cNvPr id="231" name="Group 410"/>
          <p:cNvGrpSpPr/>
          <p:nvPr/>
        </p:nvGrpSpPr>
        <p:grpSpPr>
          <a:xfrm>
            <a:off x="6810137" y="243081"/>
            <a:ext cx="2509464" cy="1668609"/>
            <a:chOff x="6641856" y="-94055"/>
            <a:chExt cx="4235842" cy="2816524"/>
          </a:xfrm>
        </p:grpSpPr>
        <p:sp>
          <p:nvSpPr>
            <p:cNvPr id="349" name="TextBox 4"/>
            <p:cNvSpPr txBox="1">
              <a:spLocks noChangeArrowheads="1"/>
            </p:cNvSpPr>
            <p:nvPr/>
          </p:nvSpPr>
          <p:spPr bwMode="auto">
            <a:xfrm>
              <a:off x="8044642" y="-94055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>
                  <a:sym typeface="Symbol" pitchFamily="18" charset="2"/>
                </a:rPr>
                <a:t></a:t>
              </a:r>
              <a:endParaRPr lang="en-US" sz="1200" dirty="0"/>
            </a:p>
          </p:txBody>
        </p:sp>
        <p:sp>
          <p:nvSpPr>
            <p:cNvPr id="350" name="TextBox 5"/>
            <p:cNvSpPr txBox="1">
              <a:spLocks noChangeArrowheads="1"/>
            </p:cNvSpPr>
            <p:nvPr/>
          </p:nvSpPr>
          <p:spPr bwMode="auto">
            <a:xfrm>
              <a:off x="7552180" y="692653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</a:t>
              </a:r>
            </a:p>
          </p:txBody>
        </p:sp>
        <p:sp>
          <p:nvSpPr>
            <p:cNvPr id="351" name="TextBox 6"/>
            <p:cNvSpPr txBox="1">
              <a:spLocks noChangeArrowheads="1"/>
            </p:cNvSpPr>
            <p:nvPr/>
          </p:nvSpPr>
          <p:spPr bwMode="auto">
            <a:xfrm>
              <a:off x="9448688" y="692653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</a:t>
              </a:r>
            </a:p>
          </p:txBody>
        </p:sp>
        <p:sp>
          <p:nvSpPr>
            <p:cNvPr id="352" name="TextBox 7"/>
            <p:cNvSpPr txBox="1">
              <a:spLocks noChangeArrowheads="1"/>
            </p:cNvSpPr>
            <p:nvPr/>
          </p:nvSpPr>
          <p:spPr bwMode="auto">
            <a:xfrm>
              <a:off x="7028743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00</a:t>
              </a:r>
            </a:p>
          </p:txBody>
        </p:sp>
        <p:sp>
          <p:nvSpPr>
            <p:cNvPr id="353" name="TextBox 8"/>
            <p:cNvSpPr txBox="1">
              <a:spLocks noChangeArrowheads="1"/>
            </p:cNvSpPr>
            <p:nvPr/>
          </p:nvSpPr>
          <p:spPr bwMode="auto">
            <a:xfrm>
              <a:off x="7984584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</a:t>
              </a:r>
            </a:p>
          </p:txBody>
        </p:sp>
        <p:sp>
          <p:nvSpPr>
            <p:cNvPr id="354" name="TextBox 9"/>
            <p:cNvSpPr txBox="1">
              <a:spLocks noChangeArrowheads="1"/>
            </p:cNvSpPr>
            <p:nvPr/>
          </p:nvSpPr>
          <p:spPr bwMode="auto">
            <a:xfrm>
              <a:off x="8986784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/>
                <a:t>10</a:t>
              </a:r>
            </a:p>
          </p:txBody>
        </p:sp>
        <p:sp>
          <p:nvSpPr>
            <p:cNvPr id="355" name="TextBox 10"/>
            <p:cNvSpPr txBox="1">
              <a:spLocks noChangeArrowheads="1"/>
            </p:cNvSpPr>
            <p:nvPr/>
          </p:nvSpPr>
          <p:spPr bwMode="auto">
            <a:xfrm>
              <a:off x="6740780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/>
                <a:t>000</a:t>
              </a:r>
            </a:p>
          </p:txBody>
        </p:sp>
        <p:sp>
          <p:nvSpPr>
            <p:cNvPr id="356" name="TextBox 11"/>
            <p:cNvSpPr txBox="1">
              <a:spLocks noChangeArrowheads="1"/>
            </p:cNvSpPr>
            <p:nvPr/>
          </p:nvSpPr>
          <p:spPr bwMode="auto">
            <a:xfrm>
              <a:off x="7216116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001</a:t>
              </a:r>
            </a:p>
          </p:txBody>
        </p:sp>
        <p:sp>
          <p:nvSpPr>
            <p:cNvPr id="357" name="TextBox 12"/>
            <p:cNvSpPr txBox="1">
              <a:spLocks noChangeArrowheads="1"/>
            </p:cNvSpPr>
            <p:nvPr/>
          </p:nvSpPr>
          <p:spPr bwMode="auto">
            <a:xfrm>
              <a:off x="7715951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010</a:t>
              </a:r>
            </a:p>
          </p:txBody>
        </p:sp>
        <p:sp>
          <p:nvSpPr>
            <p:cNvPr id="358" name="TextBox 13"/>
            <p:cNvSpPr txBox="1">
              <a:spLocks noChangeArrowheads="1"/>
            </p:cNvSpPr>
            <p:nvPr/>
          </p:nvSpPr>
          <p:spPr bwMode="auto">
            <a:xfrm>
              <a:off x="8196993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011</a:t>
              </a:r>
            </a:p>
          </p:txBody>
        </p:sp>
        <p:sp>
          <p:nvSpPr>
            <p:cNvPr id="359" name="TextBox 14"/>
            <p:cNvSpPr txBox="1">
              <a:spLocks noChangeArrowheads="1"/>
            </p:cNvSpPr>
            <p:nvPr/>
          </p:nvSpPr>
          <p:spPr bwMode="auto">
            <a:xfrm>
              <a:off x="8700057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100</a:t>
              </a:r>
            </a:p>
          </p:txBody>
        </p:sp>
        <p:sp>
          <p:nvSpPr>
            <p:cNvPr id="360" name="TextBox 15"/>
            <p:cNvSpPr txBox="1">
              <a:spLocks noChangeArrowheads="1"/>
            </p:cNvSpPr>
            <p:nvPr/>
          </p:nvSpPr>
          <p:spPr bwMode="auto">
            <a:xfrm>
              <a:off x="9190764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101</a:t>
              </a:r>
            </a:p>
          </p:txBody>
        </p:sp>
        <p:sp>
          <p:nvSpPr>
            <p:cNvPr id="361" name="TextBox 16"/>
            <p:cNvSpPr txBox="1">
              <a:spLocks noChangeArrowheads="1"/>
            </p:cNvSpPr>
            <p:nvPr/>
          </p:nvSpPr>
          <p:spPr bwMode="auto">
            <a:xfrm>
              <a:off x="9663626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/>
                <a:t>110</a:t>
              </a:r>
            </a:p>
          </p:txBody>
        </p:sp>
        <p:sp>
          <p:nvSpPr>
            <p:cNvPr id="362" name="TextBox 17"/>
            <p:cNvSpPr txBox="1">
              <a:spLocks noChangeArrowheads="1"/>
            </p:cNvSpPr>
            <p:nvPr/>
          </p:nvSpPr>
          <p:spPr bwMode="auto">
            <a:xfrm>
              <a:off x="7104604" y="2258628"/>
              <a:ext cx="265511" cy="35403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3" name="TextBox 18"/>
            <p:cNvSpPr txBox="1">
              <a:spLocks noChangeArrowheads="1"/>
            </p:cNvSpPr>
            <p:nvPr/>
          </p:nvSpPr>
          <p:spPr bwMode="auto">
            <a:xfrm>
              <a:off x="7567352" y="2246314"/>
              <a:ext cx="265511" cy="179584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4" name="TextBox 19"/>
            <p:cNvSpPr txBox="1">
              <a:spLocks noChangeArrowheads="1"/>
            </p:cNvSpPr>
            <p:nvPr/>
          </p:nvSpPr>
          <p:spPr bwMode="auto">
            <a:xfrm>
              <a:off x="6641856" y="2249392"/>
              <a:ext cx="265511" cy="179585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5" name="TextBox 364"/>
            <p:cNvSpPr txBox="1">
              <a:spLocks noChangeArrowheads="1"/>
            </p:cNvSpPr>
            <p:nvPr/>
          </p:nvSpPr>
          <p:spPr bwMode="auto">
            <a:xfrm>
              <a:off x="8583881" y="2255549"/>
              <a:ext cx="267197" cy="295545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6" name="TextBox 21"/>
            <p:cNvSpPr txBox="1">
              <a:spLocks noChangeArrowheads="1"/>
            </p:cNvSpPr>
            <p:nvPr/>
          </p:nvSpPr>
          <p:spPr bwMode="auto">
            <a:xfrm>
              <a:off x="9532134" y="2249392"/>
              <a:ext cx="265511" cy="177532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7" name="TextBox 22"/>
            <p:cNvSpPr txBox="1">
              <a:spLocks noChangeArrowheads="1"/>
            </p:cNvSpPr>
            <p:nvPr/>
          </p:nvSpPr>
          <p:spPr bwMode="auto">
            <a:xfrm>
              <a:off x="9996569" y="2249392"/>
              <a:ext cx="265511" cy="177532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" name="TextBox 26"/>
            <p:cNvSpPr txBox="1">
              <a:spLocks noChangeArrowheads="1"/>
            </p:cNvSpPr>
            <p:nvPr/>
          </p:nvSpPr>
          <p:spPr bwMode="auto">
            <a:xfrm>
              <a:off x="9039043" y="2249392"/>
              <a:ext cx="265511" cy="47307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" name="Oval 27"/>
            <p:cNvSpPr>
              <a:spLocks noChangeArrowheads="1"/>
            </p:cNvSpPr>
            <p:nvPr/>
          </p:nvSpPr>
          <p:spPr bwMode="auto">
            <a:xfrm>
              <a:off x="8394230" y="-13371"/>
              <a:ext cx="96933" cy="118012"/>
            </a:xfrm>
            <a:prstGeom prst="ellipse">
              <a:avLst/>
            </a:prstGeom>
            <a:solidFill>
              <a:schemeClr val="tx2"/>
            </a:solidFill>
            <a:ln w="25400" algn="ctr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400">
                <a:solidFill>
                  <a:srgbClr val="CCCCCC"/>
                </a:solidFill>
              </a:endParaRPr>
            </a:p>
          </p:txBody>
        </p:sp>
        <p:sp>
          <p:nvSpPr>
            <p:cNvPr id="370" name="Oval 29"/>
            <p:cNvSpPr>
              <a:spLocks noChangeArrowheads="1"/>
            </p:cNvSpPr>
            <p:nvPr/>
          </p:nvSpPr>
          <p:spPr bwMode="auto">
            <a:xfrm>
              <a:off x="7483906" y="725491"/>
              <a:ext cx="96933" cy="118012"/>
            </a:xfrm>
            <a:prstGeom prst="ellipse">
              <a:avLst/>
            </a:prstGeom>
            <a:solidFill>
              <a:schemeClr val="tx2"/>
            </a:solidFill>
            <a:ln w="25400" algn="ctr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400">
                <a:solidFill>
                  <a:srgbClr val="CCCCCC"/>
                </a:solidFill>
              </a:endParaRPr>
            </a:p>
          </p:txBody>
        </p:sp>
        <p:grpSp>
          <p:nvGrpSpPr>
            <p:cNvPr id="233" name="Group 140"/>
            <p:cNvGrpSpPr>
              <a:grpSpLocks/>
            </p:cNvGrpSpPr>
            <p:nvPr/>
          </p:nvGrpSpPr>
          <p:grpSpPr bwMode="auto">
            <a:xfrm>
              <a:off x="6725302" y="1464351"/>
              <a:ext cx="552095" cy="716286"/>
              <a:chOff x="813082" y="2673113"/>
              <a:chExt cx="1040136" cy="1108003"/>
            </a:xfrm>
          </p:grpSpPr>
          <p:sp>
            <p:nvSpPr>
              <p:cNvPr id="372" name="Oval 41"/>
              <p:cNvSpPr>
                <a:spLocks noChangeArrowheads="1"/>
              </p:cNvSpPr>
              <p:nvPr/>
            </p:nvSpPr>
            <p:spPr bwMode="auto">
              <a:xfrm>
                <a:off x="1241710" y="2673113"/>
                <a:ext cx="182880" cy="182880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3" name="Oval 42"/>
              <p:cNvSpPr>
                <a:spLocks noChangeArrowheads="1"/>
              </p:cNvSpPr>
              <p:nvPr/>
            </p:nvSpPr>
            <p:spPr bwMode="auto">
              <a:xfrm>
                <a:off x="813082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4" name="Oval 43"/>
              <p:cNvSpPr>
                <a:spLocks noChangeArrowheads="1"/>
              </p:cNvSpPr>
              <p:nvPr/>
            </p:nvSpPr>
            <p:spPr bwMode="auto">
              <a:xfrm>
                <a:off x="1670338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cxnSp>
            <p:nvCxnSpPr>
              <p:cNvPr id="375" name="Straight Connector 44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662777" y="3018530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  <p:cxnSp>
            <p:nvCxnSpPr>
              <p:cNvPr id="376" name="Straight Connector 45"/>
              <p:cNvCxnSpPr>
                <a:cxnSpLocks noChangeShapeType="1"/>
              </p:cNvCxnSpPr>
              <p:nvPr/>
            </p:nvCxnSpPr>
            <p:spPr bwMode="auto">
              <a:xfrm rot="5400000" flipV="1">
                <a:off x="1083331" y="3014958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</p:grpSp>
        <p:grpSp>
          <p:nvGrpSpPr>
            <p:cNvPr id="234" name="Group 146"/>
            <p:cNvGrpSpPr>
              <a:grpSpLocks/>
            </p:cNvGrpSpPr>
            <p:nvPr/>
          </p:nvGrpSpPr>
          <p:grpSpPr bwMode="auto">
            <a:xfrm>
              <a:off x="7673557" y="1464351"/>
              <a:ext cx="552094" cy="716286"/>
              <a:chOff x="813082" y="2673113"/>
              <a:chExt cx="1040136" cy="1108003"/>
            </a:xfrm>
          </p:grpSpPr>
          <p:sp>
            <p:nvSpPr>
              <p:cNvPr id="378" name="Oval 36"/>
              <p:cNvSpPr>
                <a:spLocks noChangeArrowheads="1"/>
              </p:cNvSpPr>
              <p:nvPr/>
            </p:nvSpPr>
            <p:spPr bwMode="auto">
              <a:xfrm>
                <a:off x="1241711" y="2673113"/>
                <a:ext cx="182880" cy="182880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79" name="Oval 37"/>
              <p:cNvSpPr>
                <a:spLocks noChangeArrowheads="1"/>
              </p:cNvSpPr>
              <p:nvPr/>
            </p:nvSpPr>
            <p:spPr bwMode="auto">
              <a:xfrm>
                <a:off x="813082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sp>
            <p:nvSpPr>
              <p:cNvPr id="380" name="Oval 38"/>
              <p:cNvSpPr>
                <a:spLocks noChangeArrowheads="1"/>
              </p:cNvSpPr>
              <p:nvPr/>
            </p:nvSpPr>
            <p:spPr bwMode="auto">
              <a:xfrm>
                <a:off x="1670338" y="3598235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cxnSp>
            <p:nvCxnSpPr>
              <p:cNvPr id="381" name="Straight Connector 39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662777" y="3018530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  <p:cxnSp>
            <p:nvCxnSpPr>
              <p:cNvPr id="382" name="Straight Connector 40"/>
              <p:cNvCxnSpPr>
                <a:cxnSpLocks noChangeShapeType="1"/>
              </p:cNvCxnSpPr>
              <p:nvPr/>
            </p:nvCxnSpPr>
            <p:spPr bwMode="auto">
              <a:xfrm rot="5400000" flipV="1">
                <a:off x="1083331" y="3014958"/>
                <a:ext cx="925122" cy="428628"/>
              </a:xfrm>
              <a:prstGeom prst="line">
                <a:avLst/>
              </a:prstGeom>
              <a:noFill/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</p:cxnSp>
        </p:grpSp>
        <p:cxnSp>
          <p:nvCxnSpPr>
            <p:cNvPr id="383" name="Straight Connector 33"/>
            <p:cNvCxnSpPr>
              <a:cxnSpLocks noChangeShapeType="1"/>
            </p:cNvCxnSpPr>
            <p:nvPr/>
          </p:nvCxnSpPr>
          <p:spPr bwMode="auto">
            <a:xfrm rot="5400000">
              <a:off x="6862760" y="892541"/>
              <a:ext cx="777857" cy="568952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cxnSp>
          <p:nvCxnSpPr>
            <p:cNvPr id="384" name="Straight Connector 34"/>
            <p:cNvCxnSpPr>
              <a:cxnSpLocks noChangeShapeType="1"/>
            </p:cNvCxnSpPr>
            <p:nvPr/>
          </p:nvCxnSpPr>
          <p:spPr bwMode="auto">
            <a:xfrm rot="16200000" flipH="1">
              <a:off x="7367891" y="950096"/>
              <a:ext cx="779910" cy="451790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cxnSp>
          <p:nvCxnSpPr>
            <p:cNvPr id="385" name="Straight Connector 35"/>
            <p:cNvCxnSpPr>
              <a:cxnSpLocks noChangeShapeType="1"/>
            </p:cNvCxnSpPr>
            <p:nvPr/>
          </p:nvCxnSpPr>
          <p:spPr bwMode="auto">
            <a:xfrm flipV="1">
              <a:off x="7521836" y="15362"/>
              <a:ext cx="940668" cy="767595"/>
            </a:xfrm>
            <a:prstGeom prst="line">
              <a:avLst/>
            </a:prstGeom>
            <a:noFill/>
            <a:ln w="25400" algn="ctr">
              <a:solidFill>
                <a:schemeClr val="tx2"/>
              </a:solidFill>
              <a:round/>
              <a:headEnd/>
              <a:tailEnd/>
            </a:ln>
          </p:spPr>
        </p:cxnSp>
        <p:grpSp>
          <p:nvGrpSpPr>
            <p:cNvPr id="237" name="Group 46"/>
            <p:cNvGrpSpPr>
              <a:grpSpLocks/>
            </p:cNvGrpSpPr>
            <p:nvPr/>
          </p:nvGrpSpPr>
          <p:grpSpPr bwMode="auto">
            <a:xfrm flipH="1">
              <a:off x="8432160" y="9205"/>
              <a:ext cx="1751531" cy="2176561"/>
              <a:chOff x="1285852" y="2455650"/>
              <a:chExt cx="3299370" cy="3367232"/>
            </a:xfrm>
          </p:grpSpPr>
          <p:sp>
            <p:nvSpPr>
              <p:cNvPr id="387" name="Oval 47"/>
              <p:cNvSpPr>
                <a:spLocks noChangeArrowheads="1"/>
              </p:cNvSpPr>
              <p:nvPr/>
            </p:nvSpPr>
            <p:spPr bwMode="auto">
              <a:xfrm>
                <a:off x="2714613" y="3571874"/>
                <a:ext cx="182880" cy="182881"/>
              </a:xfrm>
              <a:prstGeom prst="ellipse">
                <a:avLst/>
              </a:prstGeom>
              <a:solidFill>
                <a:schemeClr val="tx2"/>
              </a:solidFill>
              <a:ln w="2540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solidFill>
                    <a:srgbClr val="CCCCCC"/>
                  </a:solidFill>
                </a:endParaRPr>
              </a:p>
            </p:txBody>
          </p:sp>
          <p:grpSp>
            <p:nvGrpSpPr>
              <p:cNvPr id="241" name="Group 165"/>
              <p:cNvGrpSpPr>
                <a:grpSpLocks/>
              </p:cNvGrpSpPr>
              <p:nvPr/>
            </p:nvGrpSpPr>
            <p:grpSpPr bwMode="auto">
              <a:xfrm>
                <a:off x="1285852" y="2455650"/>
                <a:ext cx="3299370" cy="3367232"/>
                <a:chOff x="1285852" y="2455650"/>
                <a:chExt cx="3299370" cy="3367232"/>
              </a:xfrm>
            </p:grpSpPr>
            <p:grpSp>
              <p:nvGrpSpPr>
                <p:cNvPr id="244" name="Group 140"/>
                <p:cNvGrpSpPr>
                  <a:grpSpLocks/>
                </p:cNvGrpSpPr>
                <p:nvPr/>
              </p:nvGrpSpPr>
              <p:grpSpPr bwMode="auto">
                <a:xfrm>
                  <a:off x="1285852" y="4714882"/>
                  <a:ext cx="1040136" cy="1108000"/>
                  <a:chOff x="813082" y="2673113"/>
                  <a:chExt cx="1040136" cy="1108000"/>
                </a:xfrm>
              </p:grpSpPr>
              <p:sp>
                <p:nvSpPr>
                  <p:cNvPr id="399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241710" y="267311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400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813082" y="359823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401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670338" y="3598233"/>
                    <a:ext cx="182880" cy="182880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cxnSp>
                <p:nvCxnSpPr>
                  <p:cNvPr id="402" name="Straight Connector 62"/>
                  <p:cNvCxnSpPr>
                    <a:cxnSpLocks noChangeShapeType="1"/>
                  </p:cNvCxnSpPr>
                  <p:nvPr/>
                </p:nvCxnSpPr>
                <p:spPr bwMode="auto">
                  <a:xfrm rot="-5400000" flipH="1" flipV="1">
                    <a:off x="662777" y="3018530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403" name="Straight Connector 63"/>
                  <p:cNvCxnSpPr>
                    <a:cxnSpLocks noChangeShapeType="1"/>
                  </p:cNvCxnSpPr>
                  <p:nvPr/>
                </p:nvCxnSpPr>
                <p:spPr bwMode="auto">
                  <a:xfrm rot="5400000" flipV="1">
                    <a:off x="1083331" y="3014958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</p:grpSp>
            <p:grpSp>
              <p:nvGrpSpPr>
                <p:cNvPr id="245" name="Group 146"/>
                <p:cNvGrpSpPr>
                  <a:grpSpLocks/>
                </p:cNvGrpSpPr>
                <p:nvPr/>
              </p:nvGrpSpPr>
              <p:grpSpPr bwMode="auto">
                <a:xfrm>
                  <a:off x="3071802" y="4714880"/>
                  <a:ext cx="1040136" cy="1108002"/>
                  <a:chOff x="813082" y="2673111"/>
                  <a:chExt cx="1040136" cy="1108002"/>
                </a:xfrm>
              </p:grpSpPr>
              <p:sp>
                <p:nvSpPr>
                  <p:cNvPr id="394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1241710" y="2673111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395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813082" y="3598232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sp>
                <p:nvSpPr>
                  <p:cNvPr id="396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670338" y="3598232"/>
                    <a:ext cx="182880" cy="182881"/>
                  </a:xfrm>
                  <a:prstGeom prst="ellipse">
                    <a:avLst/>
                  </a:prstGeom>
                  <a:solidFill>
                    <a:schemeClr val="tx2"/>
                  </a:solidFill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 sz="2400">
                      <a:solidFill>
                        <a:srgbClr val="CCCCCC"/>
                      </a:solidFill>
                    </a:endParaRPr>
                  </a:p>
                </p:txBody>
              </p:sp>
              <p:cxnSp>
                <p:nvCxnSpPr>
                  <p:cNvPr id="397" name="Straight Connector 57"/>
                  <p:cNvCxnSpPr>
                    <a:cxnSpLocks noChangeShapeType="1"/>
                  </p:cNvCxnSpPr>
                  <p:nvPr/>
                </p:nvCxnSpPr>
                <p:spPr bwMode="auto">
                  <a:xfrm rot="-5400000" flipH="1" flipV="1">
                    <a:off x="662777" y="3018530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398" name="Straight Connector 58"/>
                  <p:cNvCxnSpPr>
                    <a:cxnSpLocks noChangeShapeType="1"/>
                  </p:cNvCxnSpPr>
                  <p:nvPr/>
                </p:nvCxnSpPr>
                <p:spPr bwMode="auto">
                  <a:xfrm rot="5400000" flipV="1">
                    <a:off x="1083331" y="3014958"/>
                    <a:ext cx="925122" cy="428628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</p:cxnSp>
            </p:grpSp>
            <p:cxnSp>
              <p:nvCxnSpPr>
                <p:cNvPr id="391" name="Straight Connector 51"/>
                <p:cNvCxnSpPr>
                  <a:cxnSpLocks noChangeShapeType="1"/>
                  <a:endCxn id="399" idx="3"/>
                </p:cNvCxnSpPr>
                <p:nvPr/>
              </p:nvCxnSpPr>
              <p:spPr bwMode="auto">
                <a:xfrm rot="5400000">
                  <a:off x="1675939" y="3734367"/>
                  <a:ext cx="1201938" cy="1071292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2" name="Straight Connector 52"/>
                <p:cNvCxnSpPr>
                  <a:cxnSpLocks noChangeShapeType="1"/>
                  <a:endCxn id="394" idx="5"/>
                </p:cNvCxnSpPr>
                <p:nvPr/>
              </p:nvCxnSpPr>
              <p:spPr bwMode="auto">
                <a:xfrm rot="16200000" flipH="1">
                  <a:off x="2627749" y="3842203"/>
                  <a:ext cx="1205510" cy="852048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  <p:cxnSp>
              <p:nvCxnSpPr>
                <p:cNvPr id="393" name="Straight Connector 53"/>
                <p:cNvCxnSpPr>
                  <a:cxnSpLocks noChangeShapeType="1"/>
                </p:cNvCxnSpPr>
                <p:nvPr/>
              </p:nvCxnSpPr>
              <p:spPr bwMode="auto">
                <a:xfrm flipV="1">
                  <a:off x="2812832" y="2455650"/>
                  <a:ext cx="1772390" cy="1187664"/>
                </a:xfrm>
                <a:prstGeom prst="line">
                  <a:avLst/>
                </a:prstGeom>
                <a:noFill/>
                <a:ln w="25400" algn="ctr">
                  <a:solidFill>
                    <a:schemeClr val="tx2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404" name="TextBox 403"/>
            <p:cNvSpPr txBox="1">
              <a:spLocks noChangeArrowheads="1"/>
            </p:cNvSpPr>
            <p:nvPr/>
          </p:nvSpPr>
          <p:spPr bwMode="auto">
            <a:xfrm>
              <a:off x="8582195" y="2253828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5" name="TextBox 404"/>
            <p:cNvSpPr txBox="1">
              <a:spLocks noChangeArrowheads="1"/>
            </p:cNvSpPr>
            <p:nvPr/>
          </p:nvSpPr>
          <p:spPr bwMode="auto">
            <a:xfrm>
              <a:off x="8582195" y="2316428"/>
              <a:ext cx="267197" cy="5849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6" name="TextBox 405"/>
            <p:cNvSpPr txBox="1">
              <a:spLocks noChangeArrowheads="1"/>
            </p:cNvSpPr>
            <p:nvPr/>
          </p:nvSpPr>
          <p:spPr bwMode="auto">
            <a:xfrm>
              <a:off x="8582195" y="2372868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7" name="TextBox 406"/>
            <p:cNvSpPr txBox="1">
              <a:spLocks noChangeArrowheads="1"/>
            </p:cNvSpPr>
            <p:nvPr/>
          </p:nvSpPr>
          <p:spPr bwMode="auto">
            <a:xfrm>
              <a:off x="8582195" y="2430335"/>
              <a:ext cx="267197" cy="58494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8" name="TextBox 407"/>
            <p:cNvSpPr txBox="1">
              <a:spLocks noChangeArrowheads="1"/>
            </p:cNvSpPr>
            <p:nvPr/>
          </p:nvSpPr>
          <p:spPr bwMode="auto">
            <a:xfrm>
              <a:off x="8582195" y="2491907"/>
              <a:ext cx="267197" cy="59519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09" name="TextBox 16"/>
            <p:cNvSpPr txBox="1">
              <a:spLocks noChangeArrowheads="1"/>
            </p:cNvSpPr>
            <p:nvPr/>
          </p:nvSpPr>
          <p:spPr bwMode="auto">
            <a:xfrm>
              <a:off x="10119095" y="2027317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200" dirty="0" smtClean="0"/>
                <a:t>111</a:t>
              </a:r>
              <a:endParaRPr lang="en-US" sz="1200" dirty="0"/>
            </a:p>
          </p:txBody>
        </p:sp>
        <p:sp>
          <p:nvSpPr>
            <p:cNvPr id="410" name="TextBox 9"/>
            <p:cNvSpPr txBox="1">
              <a:spLocks noChangeArrowheads="1"/>
            </p:cNvSpPr>
            <p:nvPr/>
          </p:nvSpPr>
          <p:spPr bwMode="auto">
            <a:xfrm>
              <a:off x="9913848" y="1435619"/>
              <a:ext cx="7586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dirty="0" smtClean="0"/>
                <a:t>11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4160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686801" cy="45339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Many possible choices of hashing functions: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Cryptographic hash functions</a:t>
            </a:r>
            <a:r>
              <a:rPr lang="en-US" dirty="0" smtClean="0"/>
              <a:t>: SHA-1, MD5, etc.</a:t>
            </a:r>
          </a:p>
          <a:p>
            <a:pPr lvl="1"/>
            <a:r>
              <a:rPr lang="en-US" dirty="0" smtClean="0"/>
              <a:t>Results appear “random” for most tests (using seed/salt)</a:t>
            </a:r>
          </a:p>
          <a:p>
            <a:pPr lvl="1"/>
            <a:r>
              <a:rPr lang="en-US" dirty="0" smtClean="0"/>
              <a:t>Can be slow for high speed/high volume applications</a:t>
            </a:r>
          </a:p>
          <a:p>
            <a:pPr lvl="1"/>
            <a:r>
              <a:rPr lang="en-US" dirty="0" smtClean="0"/>
              <a:t>Full power of cryptographic security not needed for most statistical purposes</a:t>
            </a:r>
          </a:p>
          <a:p>
            <a:pPr lvl="2"/>
            <a:r>
              <a:rPr lang="en-US" dirty="0" smtClean="0"/>
              <a:t>Although possible some trade-offs in robustness to subversion if not used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Heuristic hash functions</a:t>
            </a:r>
            <a:r>
              <a:rPr lang="en-US" dirty="0" smtClean="0"/>
              <a:t>: </a:t>
            </a:r>
            <a:r>
              <a:rPr lang="en-US" dirty="0" err="1" smtClean="0"/>
              <a:t>srand</a:t>
            </a:r>
            <a:r>
              <a:rPr lang="en-US" dirty="0" smtClean="0"/>
              <a:t>(), mod</a:t>
            </a:r>
          </a:p>
          <a:p>
            <a:pPr lvl="1"/>
            <a:r>
              <a:rPr lang="en-US" dirty="0" smtClean="0"/>
              <a:t>Usually pretty fast</a:t>
            </a:r>
          </a:p>
          <a:p>
            <a:pPr lvl="1"/>
            <a:r>
              <a:rPr lang="en-US" dirty="0" smtClean="0"/>
              <a:t>May not be random enough: structure in keys may cause collisions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Mathematical hash functions</a:t>
            </a:r>
            <a:r>
              <a:rPr lang="en-US" dirty="0" smtClean="0"/>
              <a:t>: universal hashing, k-wise hashing</a:t>
            </a:r>
          </a:p>
          <a:p>
            <a:pPr lvl="1"/>
            <a:r>
              <a:rPr lang="en-US" dirty="0" smtClean="0"/>
              <a:t>Have precise mathematical properties on probabilities</a:t>
            </a:r>
          </a:p>
          <a:p>
            <a:pPr lvl="1"/>
            <a:r>
              <a:rPr lang="en-US" dirty="0" smtClean="0"/>
              <a:t>Can be implemented to be very fast</a:t>
            </a:r>
          </a:p>
        </p:txBody>
      </p:sp>
      <p:pic>
        <p:nvPicPr>
          <p:cNvPr id="150530" name="Picture 2" descr="http://www.unixwiz.net/images/300px-SHA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201" y="899748"/>
            <a:ext cx="1977575" cy="20896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0355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4533900"/>
          </a:xfrm>
        </p:spPr>
        <p:txBody>
          <a:bodyPr/>
          <a:lstStyle/>
          <a:p>
            <a:r>
              <a:rPr lang="en-US" dirty="0" smtClean="0">
                <a:solidFill>
                  <a:srgbClr val="1FB518"/>
                </a:solidFill>
              </a:rPr>
              <a:t>K-wise independence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accent2"/>
                </a:solidFill>
              </a:rPr>
              <a:t>Pr[h(x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) = y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Symbol"/>
              </a:rPr>
              <a:t></a:t>
            </a:r>
            <a:r>
              <a:rPr lang="en-US" dirty="0" smtClean="0">
                <a:solidFill>
                  <a:schemeClr val="accent2"/>
                </a:solidFill>
              </a:rPr>
              <a:t> h(x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 = y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  <a:sym typeface="Symbol"/>
              </a:rPr>
              <a:t></a:t>
            </a:r>
            <a:r>
              <a:rPr lang="en-US" dirty="0" smtClean="0">
                <a:solidFill>
                  <a:schemeClr val="accent2"/>
                </a:solidFill>
              </a:rPr>
              <a:t> … </a:t>
            </a:r>
            <a:r>
              <a:rPr lang="en-US" dirty="0">
                <a:solidFill>
                  <a:schemeClr val="accent2"/>
                </a:solidFill>
                <a:sym typeface="Symbol"/>
              </a:rPr>
              <a:t> </a:t>
            </a:r>
            <a:r>
              <a:rPr lang="en-US" dirty="0" smtClean="0">
                <a:solidFill>
                  <a:schemeClr val="accent2"/>
                </a:solidFill>
                <a:sym typeface="Symbol"/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h(</a:t>
            </a:r>
            <a:r>
              <a:rPr lang="en-US" dirty="0" err="1" smtClean="0">
                <a:solidFill>
                  <a:schemeClr val="accent2"/>
                </a:solidFill>
              </a:rPr>
              <a:t>x</a:t>
            </a:r>
            <a:r>
              <a:rPr lang="en-US" baseline="-25000" dirty="0" err="1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solidFill>
                  <a:schemeClr val="accent2"/>
                </a:solidFill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y</a:t>
            </a:r>
            <a:r>
              <a:rPr lang="en-US" baseline="-25000" dirty="0" err="1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] </a:t>
            </a:r>
            <a:r>
              <a:rPr lang="en-US" dirty="0" smtClean="0">
                <a:solidFill>
                  <a:schemeClr val="accent2"/>
                </a:solidFill>
              </a:rPr>
              <a:t>= </a:t>
            </a:r>
            <a:r>
              <a:rPr lang="en-US" dirty="0" smtClean="0">
                <a:solidFill>
                  <a:schemeClr val="accent2"/>
                </a:solidFill>
              </a:rPr>
              <a:t>1/</a:t>
            </a:r>
            <a:r>
              <a:rPr lang="en-US" dirty="0" err="1" smtClean="0">
                <a:solidFill>
                  <a:schemeClr val="accent2"/>
                </a:solidFill>
              </a:rPr>
              <a:t>R</a:t>
            </a:r>
            <a:r>
              <a:rPr lang="en-US" baseline="30000" dirty="0" err="1" smtClean="0">
                <a:solidFill>
                  <a:schemeClr val="accent2"/>
                </a:solidFill>
              </a:rPr>
              <a:t>t</a:t>
            </a:r>
            <a:endParaRPr lang="en-US" baseline="30000" dirty="0" smtClean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Simple</a:t>
            </a:r>
            <a:r>
              <a:rPr lang="en-US" dirty="0" smtClean="0"/>
              <a:t> function: </a:t>
            </a:r>
            <a:r>
              <a:rPr lang="en-US" dirty="0" err="1" smtClean="0">
                <a:solidFill>
                  <a:schemeClr val="accent2"/>
                </a:solidFill>
              </a:rPr>
              <a:t>c</a:t>
            </a:r>
            <a:r>
              <a:rPr lang="en-US" baseline="-25000" dirty="0" err="1" smtClean="0">
                <a:solidFill>
                  <a:schemeClr val="accent2"/>
                </a:solidFill>
              </a:rPr>
              <a:t>t</a:t>
            </a:r>
            <a:r>
              <a:rPr lang="en-US" dirty="0" err="1" smtClean="0">
                <a:solidFill>
                  <a:schemeClr val="accent2"/>
                </a:solidFill>
              </a:rPr>
              <a:t>x</a:t>
            </a:r>
            <a:r>
              <a:rPr lang="en-US" baseline="30000" dirty="0" err="1" smtClean="0">
                <a:solidFill>
                  <a:schemeClr val="accent2"/>
                </a:solidFill>
              </a:rPr>
              <a:t>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+ </a:t>
            </a:r>
            <a:r>
              <a:rPr lang="en-US" dirty="0" smtClean="0">
                <a:solidFill>
                  <a:schemeClr val="accent2"/>
                </a:solidFill>
              </a:rPr>
              <a:t>c</a:t>
            </a:r>
            <a:r>
              <a:rPr lang="en-US" baseline="-25000" dirty="0" smtClean="0">
                <a:solidFill>
                  <a:schemeClr val="accent2"/>
                </a:solidFill>
              </a:rPr>
              <a:t>t-1</a:t>
            </a:r>
            <a:r>
              <a:rPr lang="en-US" dirty="0" smtClean="0">
                <a:solidFill>
                  <a:schemeClr val="accent2"/>
                </a:solidFill>
              </a:rPr>
              <a:t>x</a:t>
            </a:r>
            <a:r>
              <a:rPr lang="en-US" baseline="30000" dirty="0" smtClean="0">
                <a:solidFill>
                  <a:schemeClr val="accent2"/>
                </a:solidFill>
              </a:rPr>
              <a:t>t-1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+ … c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x + c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 mod P</a:t>
            </a:r>
          </a:p>
          <a:p>
            <a:pPr lvl="1"/>
            <a:r>
              <a:rPr lang="en-US" dirty="0" smtClean="0"/>
              <a:t>For fixed prime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, randomly chosen </a:t>
            </a:r>
            <a:r>
              <a:rPr lang="en-US" dirty="0" smtClean="0">
                <a:solidFill>
                  <a:schemeClr val="accent2"/>
                </a:solidFill>
              </a:rPr>
              <a:t>c</a:t>
            </a:r>
            <a:r>
              <a:rPr lang="en-US" baseline="-25000" dirty="0" smtClean="0">
                <a:solidFill>
                  <a:schemeClr val="accent2"/>
                </a:solidFill>
              </a:rPr>
              <a:t>0</a:t>
            </a:r>
            <a:r>
              <a:rPr lang="en-US" dirty="0" smtClean="0">
                <a:solidFill>
                  <a:schemeClr val="accent2"/>
                </a:solidFill>
              </a:rPr>
              <a:t> … </a:t>
            </a:r>
            <a:r>
              <a:rPr lang="en-US" dirty="0" smtClean="0">
                <a:solidFill>
                  <a:schemeClr val="accent2"/>
                </a:solidFill>
              </a:rPr>
              <a:t>c</a:t>
            </a:r>
            <a:r>
              <a:rPr lang="en-US" baseline="-25000" dirty="0" smtClean="0">
                <a:solidFill>
                  <a:schemeClr val="accent2"/>
                </a:solidFill>
              </a:rPr>
              <a:t>t</a:t>
            </a:r>
            <a:endParaRPr lang="en-US" baseline="-25000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Can be made very fast (choose </a:t>
            </a:r>
            <a:r>
              <a:rPr lang="en-US" dirty="0" smtClean="0">
                <a:solidFill>
                  <a:schemeClr val="accent2"/>
                </a:solidFill>
              </a:rPr>
              <a:t>P</a:t>
            </a:r>
            <a:r>
              <a:rPr lang="en-US" dirty="0" smtClean="0"/>
              <a:t> to be </a:t>
            </a:r>
            <a:r>
              <a:rPr lang="en-US" dirty="0" err="1" smtClean="0"/>
              <a:t>Mersenne</a:t>
            </a:r>
            <a:r>
              <a:rPr lang="en-US" dirty="0" smtClean="0"/>
              <a:t> prime to simplify mods)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(Twisted) tabulation hashing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Thorup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Patrascu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13]</a:t>
            </a:r>
          </a:p>
          <a:p>
            <a:pPr lvl="1"/>
            <a:r>
              <a:rPr lang="en-US" dirty="0" smtClean="0"/>
              <a:t>Interpret each key as a sequence of short characters, e.g. 8 * 8bits</a:t>
            </a:r>
          </a:p>
          <a:p>
            <a:pPr lvl="1"/>
            <a:r>
              <a:rPr lang="en-US" dirty="0" smtClean="0"/>
              <a:t>Use a “truly random” look-up table for each character (so 8 * 256 entries)</a:t>
            </a:r>
          </a:p>
          <a:p>
            <a:pPr lvl="1"/>
            <a:r>
              <a:rPr lang="en-US" dirty="0" smtClean="0"/>
              <a:t>Take the exclusive-OR of the relevant table values</a:t>
            </a:r>
          </a:p>
          <a:p>
            <a:pPr lvl="1"/>
            <a:r>
              <a:rPr lang="en-US" dirty="0" smtClean="0"/>
              <a:t>Fast, and fairly compact</a:t>
            </a:r>
          </a:p>
          <a:p>
            <a:pPr lvl="1"/>
            <a:r>
              <a:rPr lang="en-US" dirty="0" smtClean="0"/>
              <a:t>Strong enough for many applications of hashing (hash tables etc.)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9872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Bottom-k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55334"/>
            <a:ext cx="8229600" cy="3602566"/>
          </a:xfrm>
        </p:spPr>
        <p:txBody>
          <a:bodyPr/>
          <a:lstStyle/>
          <a:p>
            <a:r>
              <a:rPr lang="en-US" dirty="0" smtClean="0"/>
              <a:t>Sample from the set of distinct keys</a:t>
            </a:r>
          </a:p>
          <a:p>
            <a:pPr lvl="1"/>
            <a:r>
              <a:rPr lang="en-US" dirty="0" smtClean="0"/>
              <a:t>Hash each key using appropriate hash function</a:t>
            </a:r>
          </a:p>
          <a:p>
            <a:pPr lvl="1"/>
            <a:r>
              <a:rPr lang="en-US" dirty="0" smtClean="0"/>
              <a:t>Keep information on the keys with the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 smtClean="0"/>
              <a:t>smallest hash values</a:t>
            </a:r>
          </a:p>
          <a:p>
            <a:pPr lvl="1"/>
            <a:r>
              <a:rPr lang="en-US" dirty="0" smtClean="0"/>
              <a:t>Think of as order sampling with PRNs…</a:t>
            </a:r>
          </a:p>
          <a:p>
            <a:r>
              <a:rPr lang="en-US" dirty="0" smtClean="0"/>
              <a:t>Useful for estimating properties of the support set of keys</a:t>
            </a:r>
          </a:p>
          <a:p>
            <a:pPr lvl="1"/>
            <a:r>
              <a:rPr lang="en-US" dirty="0" smtClean="0"/>
              <a:t>Evaluate any predicate on the sampled set of keys</a:t>
            </a:r>
            <a:endParaRPr lang="en-US" dirty="0"/>
          </a:p>
          <a:p>
            <a:r>
              <a:rPr lang="en-US" dirty="0" smtClean="0"/>
              <a:t>Same concept, several different names: </a:t>
            </a:r>
          </a:p>
          <a:p>
            <a:pPr lvl="1"/>
            <a:r>
              <a:rPr lang="en-US" dirty="0" smtClean="0"/>
              <a:t>Bottom-k </a:t>
            </a:r>
            <a:r>
              <a:rPr lang="en-US" dirty="0" smtClean="0"/>
              <a:t>sampling, Min-wise hashing, K-minimum </a:t>
            </a:r>
            <a:r>
              <a:rPr lang="en-US" dirty="0" smtClean="0"/>
              <a:t>values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1371600" y="1574828"/>
            <a:ext cx="304800" cy="3048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2438400" y="1574828"/>
            <a:ext cx="304800" cy="304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3505200" y="1574828"/>
            <a:ext cx="304800" cy="3048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572000" y="1574828"/>
            <a:ext cx="304800" cy="3048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638800" y="1574828"/>
            <a:ext cx="304800" cy="304800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6705600" y="1574828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0668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0.391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2098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0.908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2004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0.291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2672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accent2"/>
                </a:solidFill>
              </a:rPr>
              <a:t>0.391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4102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accent2"/>
                </a:solidFill>
              </a:rPr>
              <a:t>0.391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6477000" y="194735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0.273</a:t>
            </a:r>
          </a:p>
        </p:txBody>
      </p:sp>
    </p:spTree>
    <p:extLst>
      <p:ext uri="{BB962C8B-B14F-4D97-AF65-F5344CB8AC3E}">
        <p14:creationId xmlns="" xmlns:p14="http://schemas.microsoft.com/office/powerpoint/2010/main" val="102141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Size Estimation from Bottom-k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000"/>
            <a:ext cx="8568267" cy="4533900"/>
          </a:xfrm>
        </p:spPr>
        <p:txBody>
          <a:bodyPr/>
          <a:lstStyle/>
          <a:p>
            <a:r>
              <a:rPr lang="en-US" dirty="0" smtClean="0"/>
              <a:t>Want to estimate the fraction </a:t>
            </a:r>
            <a:r>
              <a:rPr lang="en-US" dirty="0" smtClean="0">
                <a:solidFill>
                  <a:schemeClr val="accent2"/>
                </a:solidFill>
              </a:rPr>
              <a:t>t </a:t>
            </a:r>
            <a:r>
              <a:rPr lang="en-US" dirty="0" smtClean="0">
                <a:solidFill>
                  <a:schemeClr val="accent2"/>
                </a:solidFill>
              </a:rPr>
              <a:t>= |A</a:t>
            </a:r>
            <a:r>
              <a:rPr lang="en-US" dirty="0" smtClean="0">
                <a:solidFill>
                  <a:schemeClr val="accent2"/>
                </a:solidFill>
              </a:rPr>
              <a:t>|/|D|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D</a:t>
            </a:r>
            <a:r>
              <a:rPr lang="en-US" dirty="0" smtClean="0"/>
              <a:t> </a:t>
            </a:r>
            <a:r>
              <a:rPr lang="en-US" dirty="0" smtClean="0"/>
              <a:t>is the observed set of data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 is an arbitrary subset given later</a:t>
            </a:r>
          </a:p>
          <a:p>
            <a:pPr lvl="1"/>
            <a:r>
              <a:rPr lang="en-US" dirty="0" smtClean="0"/>
              <a:t>E.g. fraction of customers who are sports fans from </a:t>
            </a:r>
            <a:r>
              <a:rPr lang="en-US" dirty="0" err="1" smtClean="0"/>
              <a:t>midwest</a:t>
            </a:r>
            <a:r>
              <a:rPr lang="en-US" dirty="0" smtClean="0"/>
              <a:t> aged 18-35</a:t>
            </a:r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Simple algorithm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Run bottom-k to get sample set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r>
              <a:rPr lang="en-US" dirty="0" smtClean="0"/>
              <a:t>, </a:t>
            </a:r>
            <a:r>
              <a:rPr lang="en-US" dirty="0" smtClean="0"/>
              <a:t>estimate </a:t>
            </a:r>
            <a:r>
              <a:rPr lang="en-US" dirty="0" smtClean="0">
                <a:solidFill>
                  <a:schemeClr val="accent2"/>
                </a:solidFill>
              </a:rPr>
              <a:t>t’ </a:t>
            </a:r>
            <a:r>
              <a:rPr lang="en-US" dirty="0" smtClean="0">
                <a:solidFill>
                  <a:schemeClr val="accent2"/>
                </a:solidFill>
              </a:rPr>
              <a:t>= |A ∩ </a:t>
            </a:r>
            <a:r>
              <a:rPr lang="en-US" dirty="0" smtClean="0">
                <a:solidFill>
                  <a:schemeClr val="accent2"/>
                </a:solidFill>
              </a:rPr>
              <a:t>S|/s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Error decreases as </a:t>
            </a:r>
            <a:r>
              <a:rPr lang="en-US" dirty="0" smtClean="0">
                <a:solidFill>
                  <a:schemeClr val="accent2"/>
                </a:solidFill>
              </a:rPr>
              <a:t>1/</a:t>
            </a:r>
            <a:r>
              <a:rPr lang="en-US" dirty="0" smtClean="0">
                <a:solidFill>
                  <a:schemeClr val="accent2"/>
                </a:solidFill>
                <a:latin typeface="Calibri"/>
              </a:rPr>
              <a:t>√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Analysis due to 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[</a:t>
            </a:r>
            <a:r>
              <a:rPr lang="en-US" dirty="0" err="1" smtClean="0">
                <a:solidFill>
                  <a:schemeClr val="accent2"/>
                </a:solidFill>
                <a:latin typeface="Arial Narrow" pitchFamily="34" charset="0"/>
              </a:rPr>
              <a:t>Thorup</a:t>
            </a:r>
            <a:r>
              <a:rPr lang="en-US" dirty="0" smtClean="0">
                <a:solidFill>
                  <a:schemeClr val="accent2"/>
                </a:solidFill>
                <a:latin typeface="Arial Narrow" pitchFamily="34" charset="0"/>
              </a:rPr>
              <a:t> 13]:</a:t>
            </a:r>
            <a:r>
              <a:rPr lang="en-US" dirty="0"/>
              <a:t> simple hash functions </a:t>
            </a:r>
            <a:r>
              <a:rPr lang="en-US" dirty="0" smtClean="0"/>
              <a:t>suffice for big enough 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endParaRPr lang="en-US" dirty="0">
              <a:solidFill>
                <a:schemeClr val="accent2"/>
              </a:solidFill>
              <a:latin typeface="Arial Narrow" pitchFamily="34" charset="0"/>
            </a:endParaRPr>
          </a:p>
        </p:txBody>
      </p:sp>
      <p:pic>
        <p:nvPicPr>
          <p:cNvPr id="149506" name="Picture 2" descr="A subset of the population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493" y="4876803"/>
            <a:ext cx="2424241" cy="27770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7067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 descr="http://1.bp.blogspot.com/_o6vigEr23C4/SRxvux__cyI/AAAAAAAAAK4/8FPHJYHUmao/s400/ven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534" y="436564"/>
            <a:ext cx="3081867" cy="26504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Estimation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similar are two sets,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dirty="0" smtClean="0"/>
              <a:t>?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Jaccard</a:t>
            </a:r>
            <a:r>
              <a:rPr lang="en-US" dirty="0" smtClean="0">
                <a:solidFill>
                  <a:srgbClr val="C00000"/>
                </a:solidFill>
              </a:rPr>
              <a:t> coefficient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</a:t>
            </a:r>
            <a:r>
              <a:rPr lang="en-US" dirty="0" smtClean="0">
                <a:solidFill>
                  <a:schemeClr val="accent2"/>
                </a:solidFill>
              </a:rPr>
              <a:t> 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</a:t>
            </a:r>
            <a:r>
              <a:rPr lang="en-US" dirty="0" smtClean="0">
                <a:solidFill>
                  <a:schemeClr val="accent2"/>
                </a:solidFill>
              </a:rPr>
              <a:t> 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</a:p>
          <a:p>
            <a:pPr lvl="1"/>
            <a:r>
              <a:rPr lang="en-US" dirty="0" smtClean="0"/>
              <a:t>1 if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dirty="0" smtClean="0"/>
              <a:t> identical, 0 if they are disjoint</a:t>
            </a:r>
          </a:p>
          <a:p>
            <a:pPr lvl="1"/>
            <a:r>
              <a:rPr lang="en-US" dirty="0" smtClean="0"/>
              <a:t>Widely used, e.g. to measure document similarity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Simple approach</a:t>
            </a:r>
            <a:r>
              <a:rPr lang="en-US" dirty="0" smtClean="0"/>
              <a:t>: sample an item uniformly from 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</a:p>
          <a:p>
            <a:pPr lvl="1"/>
            <a:r>
              <a:rPr lang="en-US" dirty="0" smtClean="0"/>
              <a:t>Probability of seeing same item from both: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</a:t>
            </a:r>
            <a:r>
              <a:rPr lang="en-US" dirty="0" smtClean="0">
                <a:solidFill>
                  <a:schemeClr val="accent2"/>
                </a:solidFill>
              </a:rPr>
              <a:t> 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/(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sym typeface="Symbol"/>
              </a:rPr>
              <a:t>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 lvl="1"/>
            <a:r>
              <a:rPr lang="en-US" dirty="0" smtClean="0"/>
              <a:t>Chance of seeing same item too low to be informative</a:t>
            </a:r>
          </a:p>
          <a:p>
            <a:r>
              <a:rPr lang="en-US" dirty="0" smtClean="0">
                <a:solidFill>
                  <a:srgbClr val="1FB518"/>
                </a:solidFill>
              </a:rPr>
              <a:t>Coordinated sampling</a:t>
            </a:r>
            <a:r>
              <a:rPr lang="en-US" dirty="0" smtClean="0"/>
              <a:t>: use same hash function to sample from A, B</a:t>
            </a:r>
          </a:p>
          <a:p>
            <a:pPr lvl="1"/>
            <a:r>
              <a:rPr lang="en-US" dirty="0" smtClean="0"/>
              <a:t>Probability that same item sampled: 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</a:t>
            </a:r>
            <a:r>
              <a:rPr lang="en-US" dirty="0" smtClean="0">
                <a:solidFill>
                  <a:schemeClr val="accent2"/>
                </a:solidFill>
              </a:rPr>
              <a:t> 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A </a:t>
            </a:r>
            <a:r>
              <a:rPr lang="en-US" dirty="0" smtClean="0">
                <a:solidFill>
                  <a:schemeClr val="accent2"/>
                </a:solidFill>
                <a:latin typeface="Symbol"/>
                <a:sym typeface="Symbol"/>
              </a:rPr>
              <a:t></a:t>
            </a:r>
            <a:r>
              <a:rPr lang="en-US" dirty="0" smtClean="0">
                <a:solidFill>
                  <a:schemeClr val="accent2"/>
                </a:solidFill>
              </a:rPr>
              <a:t> B</a:t>
            </a:r>
            <a:r>
              <a:rPr lang="en-US" dirty="0" smtClean="0">
                <a:solidFill>
                  <a:schemeClr val="accent2"/>
                </a:solidFill>
                <a:latin typeface="Symbol" pitchFamily="18" charset="2"/>
              </a:rPr>
              <a:t>|</a:t>
            </a:r>
          </a:p>
          <a:p>
            <a:pPr lvl="1"/>
            <a:r>
              <a:rPr lang="en-US" dirty="0" smtClean="0"/>
              <a:t>Repeat: the average number of agreements gives </a:t>
            </a:r>
            <a:r>
              <a:rPr lang="en-US" dirty="0" err="1" smtClean="0"/>
              <a:t>Jaccard</a:t>
            </a:r>
            <a:r>
              <a:rPr lang="en-US" dirty="0" smtClean="0"/>
              <a:t> coefficient</a:t>
            </a:r>
          </a:p>
          <a:p>
            <a:pPr lvl="1"/>
            <a:r>
              <a:rPr lang="en-US" dirty="0" smtClean="0"/>
              <a:t>Concentration: </a:t>
            </a:r>
            <a:r>
              <a:rPr lang="en-US" dirty="0" smtClean="0"/>
              <a:t>(</a:t>
            </a:r>
            <a:r>
              <a:rPr lang="en-US" dirty="0" smtClean="0"/>
              <a:t>additive) error scales as </a:t>
            </a:r>
            <a:r>
              <a:rPr lang="en-US" dirty="0" smtClean="0">
                <a:solidFill>
                  <a:schemeClr val="accent2"/>
                </a:solidFill>
              </a:rPr>
              <a:t>1/</a:t>
            </a:r>
            <a:r>
              <a:rPr lang="en-US" dirty="0" smtClean="0">
                <a:solidFill>
                  <a:schemeClr val="accent2"/>
                </a:solidFill>
                <a:latin typeface="Calibri"/>
              </a:rPr>
              <a:t>√</a:t>
            </a:r>
            <a:r>
              <a:rPr lang="en-US" dirty="0" smtClean="0">
                <a:solidFill>
                  <a:schemeClr val="accent2"/>
                </a:solidFill>
              </a:rPr>
              <a:t>s</a:t>
            </a:r>
            <a:endParaRPr lang="en-US" dirty="0" smtClean="0">
              <a:solidFill>
                <a:schemeClr val="accent2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0561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GRAHAM@KUEDRPNTSVWZY5H8" val="4601"/>
</p:tagLst>
</file>

<file path=ppt/theme/theme1.xml><?xml version="1.0" encoding="utf-8"?>
<a:theme xmlns:a="http://schemas.openxmlformats.org/drawingml/2006/main" name="Rutgers">
  <a:themeElements>
    <a:clrScheme name="RU_Template_Verdana_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U_Template_Verdana_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U_Template_Verdana_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_Template_Verdana_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U_Template_Verdana_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AT&amp;T Presentation</Template>
  <TotalTime>42761</TotalTime>
  <Words>3314</Words>
  <Application>Microsoft Office PowerPoint</Application>
  <PresentationFormat>On-screen Show (4:3)</PresentationFormat>
  <Paragraphs>501</Paragraphs>
  <Slides>41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Rutgers</vt:lpstr>
      <vt:lpstr>Acrobat Document</vt:lpstr>
      <vt:lpstr>Sampling for Big Data</vt:lpstr>
      <vt:lpstr>Data Scale: Hashing and Coordination</vt:lpstr>
      <vt:lpstr>Sampling from the set of items</vt:lpstr>
      <vt:lpstr>Permanent Random Numbers</vt:lpstr>
      <vt:lpstr>Hash Functions</vt:lpstr>
      <vt:lpstr>Mathematical Hashing</vt:lpstr>
      <vt:lpstr>Bottom-k sampling</vt:lpstr>
      <vt:lpstr>Subset Size Estimation from Bottom-k</vt:lpstr>
      <vt:lpstr>Similarity Estimation</vt:lpstr>
      <vt:lpstr>Technical Issue: Min-wise hashing</vt:lpstr>
      <vt:lpstr>Bottom-k hashing for F0 Estimation</vt:lpstr>
      <vt:lpstr>Analysis of F0 algorithm</vt:lpstr>
      <vt:lpstr>Consistent Weighted Sampling</vt:lpstr>
      <vt:lpstr>Consistent Weighted Sampling</vt:lpstr>
      <vt:lpstr>Trajectory Sampling</vt:lpstr>
      <vt:lpstr>Hash Sampling in Network Management </vt:lpstr>
      <vt:lpstr>Advanced Sampling from Sketches</vt:lpstr>
      <vt:lpstr>L0 Sampling</vt:lpstr>
      <vt:lpstr>Sampling Process</vt:lpstr>
      <vt:lpstr>Hash-based sampling summary</vt:lpstr>
      <vt:lpstr>Data Scale: Massive Graph Sampling</vt:lpstr>
      <vt:lpstr>Massive Graph Sampling</vt:lpstr>
      <vt:lpstr>Retrospective analysis of ISP graphs</vt:lpstr>
      <vt:lpstr>Goals for Graph Sampling</vt:lpstr>
      <vt:lpstr>Models for Graph Sampling</vt:lpstr>
      <vt:lpstr>Node and Edge Properties</vt:lpstr>
      <vt:lpstr>Induced subgraph sampling</vt:lpstr>
      <vt:lpstr>HT Estimators for Graphs</vt:lpstr>
      <vt:lpstr>Graph Sampling Heuristics</vt:lpstr>
      <vt:lpstr>Random Walks Sampling</vt:lpstr>
      <vt:lpstr>Subgraph estimation: counting triangles</vt:lpstr>
      <vt:lpstr>Subgraph Sampling in Streams</vt:lpstr>
      <vt:lpstr>Graph Sampling Summary</vt:lpstr>
      <vt:lpstr>Current Directions in Sampling</vt:lpstr>
      <vt:lpstr>Outline</vt:lpstr>
      <vt:lpstr>Role and Challenges for Sampling</vt:lpstr>
      <vt:lpstr>Sampling and Big Data Systems</vt:lpstr>
      <vt:lpstr>Sampling + KDD</vt:lpstr>
      <vt:lpstr>Sampling and Privacy</vt:lpstr>
      <vt:lpstr>Advert: Now Hiring…</vt:lpstr>
      <vt:lpstr>Sampling for Big Data</vt:lpstr>
    </vt:vector>
  </TitlesOfParts>
  <Company>AT&amp;T Labs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Aggregation and Sampling in Traffic Flow Measurement</dc:title>
  <dc:creator>duffield</dc:creator>
  <cp:lastModifiedBy>Graham</cp:lastModifiedBy>
  <cp:revision>1424</cp:revision>
  <dcterms:created xsi:type="dcterms:W3CDTF">2012-10-19T17:16:09Z</dcterms:created>
  <dcterms:modified xsi:type="dcterms:W3CDTF">2014-08-24T00:29:33Z</dcterms:modified>
</cp:coreProperties>
</file>